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9BB1"/>
    <a:srgbClr val="0099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5" d="100"/>
          <a:sy n="125" d="100"/>
        </p:scale>
        <p:origin x="2052"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Titelmasterformat durch Klicken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6BEB6BD0-592A-4283-8224-34652F8BE343}" type="datetimeFigureOut">
              <a:rPr lang="de-DE" smtClean="0"/>
              <a:t>26.05.2026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310021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BEB6BD0-592A-4283-8224-34652F8BE343}" type="datetimeFigureOut">
              <a:rPr lang="de-DE" smtClean="0"/>
              <a:t>26.05.2026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125151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BEB6BD0-592A-4283-8224-34652F8BE343}" type="datetimeFigureOut">
              <a:rPr lang="de-DE" smtClean="0"/>
              <a:t>26.05.2026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3051448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BEB6BD0-592A-4283-8224-34652F8BE343}" type="datetimeFigureOut">
              <a:rPr lang="de-DE" smtClean="0"/>
              <a:t>26.05.2026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1162071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Titelmasterformat durch Klicken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6BEB6BD0-592A-4283-8224-34652F8BE343}" type="datetimeFigureOut">
              <a:rPr lang="de-DE" smtClean="0"/>
              <a:t>26.05.2026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247627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BEB6BD0-592A-4283-8224-34652F8BE343}" type="datetimeFigureOut">
              <a:rPr lang="de-DE" smtClean="0"/>
              <a:t>26.05.2026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142974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Formatvorlagen des Textmasters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Formatvorlagen des Textmasters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BEB6BD0-592A-4283-8224-34652F8BE343}" type="datetimeFigureOut">
              <a:rPr lang="de-DE" smtClean="0"/>
              <a:t>26.05.2026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893699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6BEB6BD0-592A-4283-8224-34652F8BE343}" type="datetimeFigureOut">
              <a:rPr lang="de-DE" smtClean="0"/>
              <a:t>26.05.2026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645710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B6BD0-592A-4283-8224-34652F8BE343}" type="datetimeFigureOut">
              <a:rPr lang="de-DE" smtClean="0"/>
              <a:t>26.05.2026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512473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Titelmasterformat durch Klicken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6BEB6BD0-592A-4283-8224-34652F8BE343}" type="datetimeFigureOut">
              <a:rPr lang="de-DE" smtClean="0"/>
              <a:t>26.05.2026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4271983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6BEB6BD0-592A-4283-8224-34652F8BE343}" type="datetimeFigureOut">
              <a:rPr lang="de-DE" smtClean="0"/>
              <a:t>26.05.2026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935D8FD-CDCF-4A2E-9DDD-F5FDD9DA9D7B}" type="slidenum">
              <a:rPr lang="de-DE" smtClean="0"/>
              <a:t>‹Nr.›</a:t>
            </a:fld>
            <a:endParaRPr lang="de-DE"/>
          </a:p>
        </p:txBody>
      </p:sp>
    </p:spTree>
    <p:extLst>
      <p:ext uri="{BB962C8B-B14F-4D97-AF65-F5344CB8AC3E}">
        <p14:creationId xmlns:p14="http://schemas.microsoft.com/office/powerpoint/2010/main" val="2223094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BEB6BD0-592A-4283-8224-34652F8BE343}" type="datetimeFigureOut">
              <a:rPr lang="de-DE" smtClean="0"/>
              <a:t>26.05.2026</a:t>
            </a:fld>
            <a:endParaRPr lang="de-D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935D8FD-CDCF-4A2E-9DDD-F5FDD9DA9D7B}" type="slidenum">
              <a:rPr lang="de-DE" smtClean="0"/>
              <a:t>‹Nr.›</a:t>
            </a:fld>
            <a:endParaRPr lang="de-DE"/>
          </a:p>
        </p:txBody>
      </p:sp>
    </p:spTree>
    <p:extLst>
      <p:ext uri="{BB962C8B-B14F-4D97-AF65-F5344CB8AC3E}">
        <p14:creationId xmlns:p14="http://schemas.microsoft.com/office/powerpoint/2010/main" val="286290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ah-jena.de/international/foerdermoeglichkeiten/erasmus"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p:cNvPicPr>
          <p:nvPr/>
        </p:nvPicPr>
        <p:blipFill>
          <a:blip r:embed="rId2" cstate="print">
            <a:extLst>
              <a:ext uri="{28A0092B-C50C-407E-A947-70E740481C1C}">
                <a14:useLocalDpi xmlns:a14="http://schemas.microsoft.com/office/drawing/2010/main" val="0"/>
              </a:ext>
            </a:extLst>
          </a:blip>
          <a:srcRect l="50232"/>
          <a:stretch>
            <a:fillRect/>
          </a:stretch>
        </p:blipFill>
        <p:spPr>
          <a:xfrm>
            <a:off x="1" y="8029184"/>
            <a:ext cx="1078260" cy="1876816"/>
          </a:xfrm>
          <a:prstGeom prst="rect">
            <a:avLst/>
          </a:prstGeom>
        </p:spPr>
      </p:pic>
      <p:sp>
        <p:nvSpPr>
          <p:cNvPr id="7" name="Textfeld 6"/>
          <p:cNvSpPr txBox="1"/>
          <p:nvPr/>
        </p:nvSpPr>
        <p:spPr>
          <a:xfrm>
            <a:off x="162838" y="121084"/>
            <a:ext cx="4320493" cy="338554"/>
          </a:xfrm>
          <a:prstGeom prst="rect">
            <a:avLst/>
          </a:prstGeom>
          <a:noFill/>
        </p:spPr>
        <p:txBody>
          <a:bodyPr wrap="square" rtlCol="0">
            <a:spAutoFit/>
          </a:bodyPr>
          <a:lstStyle/>
          <a:p>
            <a:r>
              <a:rPr lang="de-DE" sz="1600" dirty="0">
                <a:solidFill>
                  <a:schemeClr val="bg1"/>
                </a:solidFill>
                <a:latin typeface="Arial" panose="020B0604020202020204" pitchFamily="34" charset="0"/>
                <a:cs typeface="Arial" panose="020B0604020202020204" pitchFamily="34" charset="0"/>
              </a:rPr>
              <a:t>Vorlage Erfahrungsbericht</a:t>
            </a:r>
          </a:p>
        </p:txBody>
      </p:sp>
      <p:sp>
        <p:nvSpPr>
          <p:cNvPr id="10" name="Rechteck 9"/>
          <p:cNvSpPr/>
          <p:nvPr/>
        </p:nvSpPr>
        <p:spPr>
          <a:xfrm>
            <a:off x="420129" y="5587407"/>
            <a:ext cx="3011560" cy="3234732"/>
          </a:xfrm>
          <a:prstGeom prst="rect">
            <a:avLst/>
          </a:prstGeom>
          <a:solidFill>
            <a:schemeClr val="accent5">
              <a:lumMod val="50000"/>
              <a:alpha val="50000"/>
            </a:schemeClr>
          </a:solidFill>
        </p:spPr>
        <p:txBody>
          <a:bodyPr wrap="square">
            <a:spAutoFit/>
          </a:bodyPr>
          <a:lstStyle/>
          <a:p>
            <a:pPr>
              <a:spcAft>
                <a:spcPts val="0"/>
              </a:spcAft>
            </a:pPr>
            <a:endParaRPr lang="de-DE" sz="200" b="1"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p>
            <a:pPr>
              <a:spcAft>
                <a:spcPts val="600"/>
              </a:spcAft>
            </a:pPr>
            <a:r>
              <a:rPr lang="de-DE" sz="1100" b="1"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Erfahrungsbericht zum Studium an der EAH Jena</a:t>
            </a:r>
            <a:endPar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p>
            <a:pPr>
              <a:spcAft>
                <a:spcPts val="600"/>
              </a:spcAft>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Bitte schildern Sie Ihre wichtigsten Eindrücke:</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Name, Studiengang, Heimatland, Zeitraum des Studiums an der EAH</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Meine Erlebnisse in einem Satz!</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Warum habe ich mich für ein Studium an der EAH Jena entschieden?</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Das hat mir geholfen, mein Studium an der EAH Jena erfolgreich zu überstehen</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Mein Alltag in Jena (Wohnen, Einkaufen, Essen, Freunde, Hobbies)</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Meine Lieblingsorte in Jena</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Meine Highlights der Studienzeit in Jena</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Das lief ganz anders als erwartet und hat mir Schwierigkeiten bereitet</a:t>
            </a:r>
          </a:p>
          <a:p>
            <a:pPr marL="182563" lvl="0" indent="-182563">
              <a:lnSpc>
                <a:spcPct val="107000"/>
              </a:lnSpc>
              <a:spcAft>
                <a:spcPts val="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Diese Situation hat meinen Horizont erweitert</a:t>
            </a:r>
          </a:p>
          <a:p>
            <a:pPr marL="182563" lvl="0" indent="-182563">
              <a:lnSpc>
                <a:spcPct val="107000"/>
              </a:lnSpc>
              <a:spcAft>
                <a:spcPts val="800"/>
              </a:spcAft>
              <a:buFont typeface="+mj-lt"/>
              <a:buAutoNum type="arabicParenR"/>
            </a:pPr>
            <a:r>
              <a:rPr lang="de-DE" sz="10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Mein bester Tipp an internationale Studierende der EAH Jena</a:t>
            </a:r>
          </a:p>
        </p:txBody>
      </p:sp>
      <p:sp>
        <p:nvSpPr>
          <p:cNvPr id="13" name="Rechteck 12"/>
          <p:cNvSpPr/>
          <p:nvPr/>
        </p:nvSpPr>
        <p:spPr>
          <a:xfrm>
            <a:off x="420129" y="1668089"/>
            <a:ext cx="3011560" cy="3862596"/>
          </a:xfrm>
          <a:prstGeom prst="rect">
            <a:avLst/>
          </a:prstGeom>
        </p:spPr>
        <p:txBody>
          <a:bodyPr wrap="square" numCol="1">
            <a:spAutoFit/>
          </a:bodyPr>
          <a:lstStyle/>
          <a:p>
            <a:pPr>
              <a:spcAft>
                <a:spcPts val="600"/>
              </a:spcAft>
            </a:pPr>
            <a:r>
              <a:rPr lang="de-DE" sz="1000" dirty="0">
                <a:latin typeface="Roboto Condensed" panose="02000000000000000000" pitchFamily="2" charset="0"/>
                <a:ea typeface="Roboto Condensed" panose="02000000000000000000" pitchFamily="2" charset="0"/>
                <a:cs typeface="Arial" panose="020B0604020202020204" pitchFamily="34" charset="0"/>
              </a:rPr>
              <a:t>Liebe Stipendiatinnen und Stipendiaten,</a:t>
            </a:r>
          </a:p>
          <a:p>
            <a:pPr>
              <a:spcAft>
                <a:spcPts val="600"/>
              </a:spcAft>
            </a:pPr>
            <a:r>
              <a:rPr lang="de-DE" sz="1000" dirty="0">
                <a:latin typeface="Roboto Condensed" panose="02000000000000000000" pitchFamily="2" charset="0"/>
                <a:ea typeface="Roboto Condensed" panose="02000000000000000000" pitchFamily="2" charset="0"/>
                <a:cs typeface="Arial" panose="020B0604020202020204" pitchFamily="34" charset="0"/>
              </a:rPr>
              <a:t>wir freuen uns, dass wir Sie mit dem Studienabschluss-Stipendium des DAAD dabei unterstützen, Ihr Studium erfolgreich abzuschließen. Nun möchten wir Sie um Ihre Unterstützung bitten. Bitte schreiben Sie einen kurzen Erfahrungsbericht zu Ihrem Studium an der EAH Jena in Deutsch oder Englisch. Das ist für Sie als Rückblick hilfreich, vor allem aber auch für neue, internationale Studierende der EAH Jena interessant, die von Ihren Erfahrungen profitieren können.</a:t>
            </a:r>
          </a:p>
          <a:p>
            <a:pPr>
              <a:spcAft>
                <a:spcPts val="600"/>
              </a:spcAft>
            </a:pPr>
            <a:r>
              <a:rPr lang="de-DE" sz="1000" dirty="0">
                <a:latin typeface="Roboto Condensed" panose="02000000000000000000" pitchFamily="2" charset="0"/>
                <a:ea typeface="Roboto Condensed" panose="02000000000000000000" pitchFamily="2" charset="0"/>
                <a:cs typeface="Arial" panose="020B0604020202020204" pitchFamily="34" charset="0"/>
              </a:rPr>
              <a:t>Bitte orientieren Sie sich an den unten genannten Punkten. Sie können diese gern als Teilüberschriften verwenden. Auf den folgenden Seiten können Sie in der PowerPoint-Datei direkt weiterarbeiten. Bitte fügen Sie auch Fotos ein. Das Layout kann frei gestaltet werden.</a:t>
            </a:r>
          </a:p>
          <a:p>
            <a:pPr>
              <a:spcAft>
                <a:spcPts val="600"/>
              </a:spcAft>
            </a:pPr>
            <a:r>
              <a:rPr lang="de-DE" sz="1000" b="1" dirty="0">
                <a:latin typeface="Roboto Condensed" panose="02000000000000000000" pitchFamily="2" charset="0"/>
                <a:ea typeface="Roboto Condensed" panose="02000000000000000000" pitchFamily="2" charset="0"/>
                <a:cs typeface="Arial" panose="020B0604020202020204" pitchFamily="34" charset="0"/>
              </a:rPr>
              <a:t>Bitte schicken Sie den finalen Bericht als PDF-Datei an:</a:t>
            </a:r>
            <a:r>
              <a:rPr lang="de-DE" sz="1000" dirty="0">
                <a:latin typeface="Roboto Condensed" panose="02000000000000000000" pitchFamily="2" charset="0"/>
                <a:ea typeface="Roboto Condensed" panose="02000000000000000000" pitchFamily="2" charset="0"/>
                <a:cs typeface="Arial" panose="020B0604020202020204" pitchFamily="34" charset="0"/>
              </a:rPr>
              <a:t> </a:t>
            </a:r>
            <a:r>
              <a:rPr lang="de-DE" sz="1000" u="sng" dirty="0">
                <a:latin typeface="Roboto Condensed" panose="02000000000000000000" pitchFamily="2" charset="0"/>
                <a:ea typeface="Roboto Condensed" panose="02000000000000000000" pitchFamily="2" charset="0"/>
                <a:hlinkClick r:id="rId3"/>
              </a:rPr>
              <a:t>auslandsamt@eah-jena.de</a:t>
            </a:r>
            <a:r>
              <a:rPr lang="de-DE" sz="1000" dirty="0">
                <a:latin typeface="Roboto Condensed" panose="02000000000000000000" pitchFamily="2" charset="0"/>
                <a:ea typeface="Roboto Condensed" panose="02000000000000000000" pitchFamily="2" charset="0"/>
                <a:cs typeface="Arial" panose="020B0604020202020204" pitchFamily="34" charset="0"/>
              </a:rPr>
              <a:t>. </a:t>
            </a:r>
          </a:p>
          <a:p>
            <a:pPr>
              <a:spcAft>
                <a:spcPts val="600"/>
              </a:spcAft>
            </a:pPr>
            <a:r>
              <a:rPr lang="de-DE" sz="1000" dirty="0">
                <a:latin typeface="Roboto Condensed" panose="02000000000000000000" pitchFamily="2" charset="0"/>
                <a:ea typeface="Roboto Condensed" panose="02000000000000000000" pitchFamily="2" charset="0"/>
                <a:cs typeface="Arial" panose="020B0604020202020204" pitchFamily="34" charset="0"/>
              </a:rPr>
              <a:t>Wenn Sie damit einverstanden sind, dass wir den Bericht auf den Internetseiten der EAH Jena veröffentlichen dürfen, unterschreiben Sie bitte die Einwilligungserklärung.</a:t>
            </a:r>
          </a:p>
          <a:p>
            <a:pPr>
              <a:spcAft>
                <a:spcPts val="600"/>
              </a:spcAft>
            </a:pPr>
            <a:r>
              <a:rPr lang="en-US" sz="1000" dirty="0" err="1">
                <a:latin typeface="Roboto Condensed" panose="02000000000000000000" pitchFamily="2" charset="0"/>
                <a:ea typeface="Roboto Condensed" panose="02000000000000000000" pitchFamily="2" charset="0"/>
                <a:cs typeface="Arial" panose="020B0604020202020204" pitchFamily="34" charset="0"/>
              </a:rPr>
              <a:t>Besten</a:t>
            </a:r>
            <a:r>
              <a:rPr lang="en-US" sz="1000" dirty="0">
                <a:latin typeface="Roboto Condensed" panose="02000000000000000000" pitchFamily="2" charset="0"/>
                <a:ea typeface="Roboto Condensed" panose="02000000000000000000" pitchFamily="2" charset="0"/>
                <a:cs typeface="Arial" panose="020B0604020202020204" pitchFamily="34" charset="0"/>
              </a:rPr>
              <a:t> Dank </a:t>
            </a:r>
            <a:r>
              <a:rPr lang="en-US" sz="1000" dirty="0" err="1">
                <a:latin typeface="Roboto Condensed" panose="02000000000000000000" pitchFamily="2" charset="0"/>
                <a:ea typeface="Roboto Condensed" panose="02000000000000000000" pitchFamily="2" charset="0"/>
                <a:cs typeface="Arial" panose="020B0604020202020204" pitchFamily="34" charset="0"/>
              </a:rPr>
              <a:t>im</a:t>
            </a:r>
            <a:r>
              <a:rPr lang="en-US" sz="1000" dirty="0">
                <a:latin typeface="Roboto Condensed" panose="02000000000000000000" pitchFamily="2" charset="0"/>
                <a:ea typeface="Roboto Condensed" panose="02000000000000000000" pitchFamily="2" charset="0"/>
                <a:cs typeface="Arial" panose="020B0604020202020204" pitchFamily="34" charset="0"/>
              </a:rPr>
              <a:t> </a:t>
            </a:r>
            <a:r>
              <a:rPr lang="en-US" sz="1000" dirty="0" err="1">
                <a:latin typeface="Roboto Condensed" panose="02000000000000000000" pitchFamily="2" charset="0"/>
                <a:ea typeface="Roboto Condensed" panose="02000000000000000000" pitchFamily="2" charset="0"/>
                <a:cs typeface="Arial" panose="020B0604020202020204" pitchFamily="34" charset="0"/>
              </a:rPr>
              <a:t>Voraus</a:t>
            </a:r>
            <a:r>
              <a:rPr lang="en-US" sz="1000" dirty="0">
                <a:latin typeface="Roboto Condensed" panose="02000000000000000000" pitchFamily="2" charset="0"/>
                <a:ea typeface="Roboto Condensed" panose="02000000000000000000" pitchFamily="2" charset="0"/>
                <a:cs typeface="Arial" panose="020B0604020202020204" pitchFamily="34" charset="0"/>
              </a:rPr>
              <a:t>!</a:t>
            </a:r>
          </a:p>
        </p:txBody>
      </p:sp>
      <p:sp>
        <p:nvSpPr>
          <p:cNvPr id="15" name="Gleichschenkliges Dreieck 14"/>
          <p:cNvSpPr/>
          <p:nvPr/>
        </p:nvSpPr>
        <p:spPr>
          <a:xfrm rot="21402315">
            <a:off x="-1794963" y="-1414915"/>
            <a:ext cx="6590967" cy="2657088"/>
          </a:xfrm>
          <a:prstGeom prst="triangle">
            <a:avLst/>
          </a:prstGeom>
          <a:solidFill>
            <a:schemeClr val="accent5">
              <a:lumMod val="50000"/>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p:cNvSpPr txBox="1"/>
          <p:nvPr/>
        </p:nvSpPr>
        <p:spPr>
          <a:xfrm>
            <a:off x="216517" y="436676"/>
            <a:ext cx="2568005" cy="584775"/>
          </a:xfrm>
          <a:prstGeom prst="rect">
            <a:avLst/>
          </a:prstGeom>
          <a:noFill/>
        </p:spPr>
        <p:txBody>
          <a:bodyPr wrap="square" rtlCol="0">
            <a:spAutoFit/>
          </a:bodyPr>
          <a:lstStyle/>
          <a:p>
            <a:r>
              <a:rPr lang="de-DE" sz="16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Vorlage Erfahrungsbericht</a:t>
            </a:r>
          </a:p>
          <a:p>
            <a:r>
              <a:rPr lang="de-DE" sz="16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Template </a:t>
            </a:r>
            <a:r>
              <a:rPr lang="de-DE" sz="16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experience</a:t>
            </a:r>
            <a:r>
              <a:rPr lang="de-DE" sz="16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6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report</a:t>
            </a:r>
            <a:r>
              <a:rPr lang="de-DE" sz="16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p>
        </p:txBody>
      </p:sp>
      <p:sp>
        <p:nvSpPr>
          <p:cNvPr id="17" name="Textfeld 16"/>
          <p:cNvSpPr txBox="1"/>
          <p:nvPr/>
        </p:nvSpPr>
        <p:spPr>
          <a:xfrm>
            <a:off x="4340646" y="9148330"/>
            <a:ext cx="2171365" cy="430887"/>
          </a:xfrm>
          <a:prstGeom prst="rect">
            <a:avLst/>
          </a:prstGeom>
          <a:solidFill>
            <a:schemeClr val="bg1">
              <a:lumMod val="95000"/>
            </a:schemeClr>
          </a:solidFill>
        </p:spPr>
        <p:txBody>
          <a:bodyPr wrap="square" rtlCol="0">
            <a:spAutoFit/>
          </a:bodyPr>
          <a:lstStyle/>
          <a:p>
            <a:pPr algn="r">
              <a:spcAft>
                <a:spcPts val="0"/>
              </a:spcAft>
            </a:pPr>
            <a:r>
              <a:rPr lang="en-US" sz="1100" dirty="0">
                <a:latin typeface="Roboto Condensed" panose="02000000000000000000" pitchFamily="2" charset="0"/>
                <a:ea typeface="Roboto Condensed" panose="02000000000000000000" pitchFamily="2" charset="0"/>
                <a:cs typeface="Arial" panose="020B0604020202020204" pitchFamily="34" charset="0"/>
              </a:rPr>
              <a:t>International Office</a:t>
            </a:r>
          </a:p>
          <a:p>
            <a:pPr algn="r">
              <a:spcAft>
                <a:spcPts val="0"/>
              </a:spcAft>
            </a:pPr>
            <a:r>
              <a:rPr lang="en-US" sz="1100" dirty="0">
                <a:latin typeface="Roboto Condensed" panose="02000000000000000000" pitchFamily="2" charset="0"/>
                <a:ea typeface="Roboto Condensed" panose="02000000000000000000" pitchFamily="2" charset="0"/>
                <a:cs typeface="Arial" panose="020B0604020202020204" pitchFamily="34" charset="0"/>
              </a:rPr>
              <a:t>auslandsamt@eah-jena.de</a:t>
            </a:r>
          </a:p>
        </p:txBody>
      </p:sp>
      <p:sp>
        <p:nvSpPr>
          <p:cNvPr id="11" name="Rechteck 10"/>
          <p:cNvSpPr/>
          <p:nvPr/>
        </p:nvSpPr>
        <p:spPr>
          <a:xfrm>
            <a:off x="3431689" y="1665375"/>
            <a:ext cx="3011560" cy="3785652"/>
          </a:xfrm>
          <a:prstGeom prst="rect">
            <a:avLst/>
          </a:prstGeom>
        </p:spPr>
        <p:txBody>
          <a:bodyPr wrap="square" numCol="1">
            <a:spAutoFit/>
          </a:bodyPr>
          <a:lstStyle/>
          <a:p>
            <a:pPr>
              <a:spcAft>
                <a:spcPts val="0"/>
              </a:spcAft>
            </a:pPr>
            <a:r>
              <a:rPr lang="en-US" sz="1000" dirty="0">
                <a:latin typeface="Roboto Condensed Light" panose="02000000000000000000" pitchFamily="2" charset="0"/>
                <a:ea typeface="Roboto Condensed Light" panose="02000000000000000000" pitchFamily="2" charset="0"/>
                <a:cs typeface="Arial" panose="020B0604020202020204" pitchFamily="34" charset="0"/>
              </a:rPr>
              <a:t>Dear scholarship holders,</a:t>
            </a:r>
          </a:p>
          <a:p>
            <a:pPr>
              <a:spcAft>
                <a:spcPts val="0"/>
              </a:spcAft>
            </a:pPr>
            <a:endParaRPr lang="en-US" sz="1000" dirty="0">
              <a:latin typeface="Roboto Condensed Light" panose="02000000000000000000" pitchFamily="2" charset="0"/>
              <a:ea typeface="Roboto Condensed Light" panose="02000000000000000000" pitchFamily="2" charset="0"/>
              <a:cs typeface="Arial" panose="020B0604020202020204" pitchFamily="34" charset="0"/>
            </a:endParaRPr>
          </a:p>
          <a:p>
            <a:pPr>
              <a:spcAft>
                <a:spcPts val="0"/>
              </a:spcAft>
            </a:pPr>
            <a:r>
              <a:rPr lang="en-US" sz="1000" dirty="0">
                <a:latin typeface="Roboto Condensed Light" panose="02000000000000000000" pitchFamily="2" charset="0"/>
                <a:ea typeface="Roboto Condensed Light" panose="02000000000000000000" pitchFamily="2" charset="0"/>
                <a:cs typeface="Arial" panose="020B0604020202020204" pitchFamily="34" charset="0"/>
              </a:rPr>
              <a:t>We are delighted that we can support you in successfully completing your study </a:t>
            </a:r>
            <a:r>
              <a:rPr lang="en-US" sz="1000" dirty="0" err="1">
                <a:latin typeface="Roboto Condensed Light" panose="02000000000000000000" pitchFamily="2" charset="0"/>
                <a:ea typeface="Roboto Condensed Light" panose="02000000000000000000" pitchFamily="2" charset="0"/>
                <a:cs typeface="Arial" panose="020B0604020202020204" pitchFamily="34" charset="0"/>
              </a:rPr>
              <a:t>programme</a:t>
            </a:r>
            <a:r>
              <a:rPr lang="en-US" sz="1000" dirty="0">
                <a:latin typeface="Roboto Condensed Light" panose="02000000000000000000" pitchFamily="2" charset="0"/>
                <a:ea typeface="Roboto Condensed Light" panose="02000000000000000000" pitchFamily="2" charset="0"/>
                <a:cs typeface="Arial" panose="020B0604020202020204" pitchFamily="34" charset="0"/>
              </a:rPr>
              <a:t> with the End-Of-Study Scholarship of the DAAD. Now, we would like to ask for your support. Please write a short report on your experience at the EAH Jena in German or English. This will be helpful for you as a review, but will also be of particular interest to new international students at the EAH Jena, who can benefit from your experiences. </a:t>
            </a:r>
          </a:p>
          <a:p>
            <a:pPr>
              <a:spcAft>
                <a:spcPts val="0"/>
              </a:spcAft>
            </a:pPr>
            <a:endParaRPr lang="en-US" sz="1000" dirty="0">
              <a:latin typeface="Roboto Condensed Light" panose="02000000000000000000" pitchFamily="2" charset="0"/>
              <a:ea typeface="Roboto Condensed Light" panose="02000000000000000000" pitchFamily="2" charset="0"/>
              <a:cs typeface="Arial" panose="020B0604020202020204" pitchFamily="34" charset="0"/>
            </a:endParaRPr>
          </a:p>
          <a:p>
            <a:pPr>
              <a:spcAft>
                <a:spcPts val="0"/>
              </a:spcAft>
            </a:pPr>
            <a:r>
              <a:rPr lang="en-US" sz="1000" dirty="0">
                <a:latin typeface="Roboto Condensed Light" panose="02000000000000000000" pitchFamily="2" charset="0"/>
                <a:ea typeface="Roboto Condensed Light" panose="02000000000000000000" pitchFamily="2" charset="0"/>
                <a:cs typeface="Arial" panose="020B0604020202020204" pitchFamily="34" charset="0"/>
              </a:rPr>
              <a:t>Please use the points below as a guide. You are welcome to use them as subheadings. You can continue working directly in the PowerPoint file on the following pages. Please also insert photos. The layout can be freely designed.</a:t>
            </a:r>
          </a:p>
          <a:p>
            <a:pPr>
              <a:spcAft>
                <a:spcPts val="0"/>
              </a:spcAft>
            </a:pPr>
            <a:endParaRPr lang="en-US" sz="1000" dirty="0">
              <a:latin typeface="Roboto Condensed Light" panose="02000000000000000000" pitchFamily="2" charset="0"/>
              <a:ea typeface="Roboto Condensed Light" panose="02000000000000000000" pitchFamily="2" charset="0"/>
              <a:cs typeface="Arial" panose="020B0604020202020204" pitchFamily="34" charset="0"/>
            </a:endParaRPr>
          </a:p>
          <a:p>
            <a:pPr>
              <a:spcAft>
                <a:spcPts val="0"/>
              </a:spcAft>
            </a:pPr>
            <a:r>
              <a:rPr lang="en-US" sz="1000" b="1" dirty="0">
                <a:latin typeface="Roboto Condensed Light" panose="02000000000000000000" pitchFamily="2" charset="0"/>
                <a:ea typeface="Roboto Condensed Light" panose="02000000000000000000" pitchFamily="2" charset="0"/>
                <a:cs typeface="Arial" panose="020B0604020202020204" pitchFamily="34" charset="0"/>
              </a:rPr>
              <a:t>Please send the final report as a PDF file to:</a:t>
            </a:r>
            <a:r>
              <a:rPr lang="en-US" sz="1000" dirty="0">
                <a:latin typeface="Roboto Condensed Light" panose="02000000000000000000" pitchFamily="2" charset="0"/>
                <a:ea typeface="Roboto Condensed Light" panose="02000000000000000000" pitchFamily="2" charset="0"/>
                <a:cs typeface="Arial" panose="020B0604020202020204" pitchFamily="34" charset="0"/>
              </a:rPr>
              <a:t> </a:t>
            </a:r>
            <a:r>
              <a:rPr lang="de-DE" sz="1000" u="sng" dirty="0">
                <a:latin typeface="Roboto Condensed Light" panose="02000000000000000000" pitchFamily="2" charset="0"/>
                <a:ea typeface="Roboto Condensed Light" panose="02000000000000000000" pitchFamily="2" charset="0"/>
                <a:hlinkClick r:id="rId3"/>
              </a:rPr>
              <a:t>auslandsamt@eah-jena.de</a:t>
            </a:r>
            <a:r>
              <a:rPr lang="en-US" sz="1000" dirty="0">
                <a:latin typeface="Roboto Condensed Light" panose="02000000000000000000" pitchFamily="2" charset="0"/>
                <a:ea typeface="Roboto Condensed Light" panose="02000000000000000000" pitchFamily="2" charset="0"/>
                <a:cs typeface="Arial" panose="020B0604020202020204" pitchFamily="34" charset="0"/>
              </a:rPr>
              <a:t>. </a:t>
            </a:r>
          </a:p>
          <a:p>
            <a:pPr>
              <a:spcAft>
                <a:spcPts val="0"/>
              </a:spcAft>
            </a:pPr>
            <a:endParaRPr lang="en-US" sz="1000" dirty="0">
              <a:latin typeface="Roboto Condensed Light" panose="02000000000000000000" pitchFamily="2" charset="0"/>
              <a:ea typeface="Roboto Condensed Light" panose="02000000000000000000" pitchFamily="2" charset="0"/>
              <a:cs typeface="Arial" panose="020B0604020202020204" pitchFamily="34" charset="0"/>
            </a:endParaRPr>
          </a:p>
          <a:p>
            <a:pPr>
              <a:spcAft>
                <a:spcPts val="0"/>
              </a:spcAft>
            </a:pPr>
            <a:r>
              <a:rPr lang="en-US" sz="1000" dirty="0">
                <a:latin typeface="Roboto Condensed Light" panose="02000000000000000000" pitchFamily="2" charset="0"/>
                <a:ea typeface="Roboto Condensed Light" panose="02000000000000000000" pitchFamily="2" charset="0"/>
                <a:cs typeface="Arial" panose="020B0604020202020204" pitchFamily="34" charset="0"/>
              </a:rPr>
              <a:t>If you agree that we may publish the report on the EAH Jena website, please sign the declaration of consent. </a:t>
            </a:r>
          </a:p>
          <a:p>
            <a:pPr>
              <a:spcAft>
                <a:spcPts val="0"/>
              </a:spcAft>
            </a:pPr>
            <a:endParaRPr lang="en-US" sz="1000" dirty="0">
              <a:latin typeface="Roboto Condensed Light" panose="02000000000000000000" pitchFamily="2" charset="0"/>
              <a:ea typeface="Roboto Condensed Light" panose="02000000000000000000" pitchFamily="2" charset="0"/>
              <a:cs typeface="Arial" panose="020B0604020202020204" pitchFamily="34" charset="0"/>
            </a:endParaRPr>
          </a:p>
          <a:p>
            <a:pPr>
              <a:spcAft>
                <a:spcPts val="0"/>
              </a:spcAft>
            </a:pPr>
            <a:r>
              <a:rPr lang="en-US" sz="1000" dirty="0">
                <a:latin typeface="Roboto Condensed Light" panose="02000000000000000000" pitchFamily="2" charset="0"/>
                <a:ea typeface="Roboto Condensed Light" panose="02000000000000000000" pitchFamily="2" charset="0"/>
                <a:cs typeface="Arial" panose="020B0604020202020204" pitchFamily="34" charset="0"/>
              </a:rPr>
              <a:t>Thank you very much in advance!</a:t>
            </a:r>
            <a:endParaRPr lang="de-DE" sz="1050" dirty="0">
              <a:latin typeface="Roboto Condensed Light" panose="02000000000000000000" pitchFamily="2" charset="0"/>
              <a:ea typeface="Roboto Condensed Light" panose="02000000000000000000" pitchFamily="2" charset="0"/>
              <a:cs typeface="Arial" panose="020B0604020202020204" pitchFamily="34" charset="0"/>
            </a:endParaRPr>
          </a:p>
        </p:txBody>
      </p:sp>
      <p:sp>
        <p:nvSpPr>
          <p:cNvPr id="14" name="Rechteck 13"/>
          <p:cNvSpPr/>
          <p:nvPr/>
        </p:nvSpPr>
        <p:spPr>
          <a:xfrm>
            <a:off x="3431689" y="5587405"/>
            <a:ext cx="3078057" cy="3236400"/>
          </a:xfrm>
          <a:prstGeom prst="rect">
            <a:avLst/>
          </a:prstGeom>
          <a:solidFill>
            <a:schemeClr val="accent5">
              <a:lumMod val="50000"/>
              <a:alpha val="50000"/>
            </a:schemeClr>
          </a:solidFill>
        </p:spPr>
        <p:txBody>
          <a:bodyPr wrap="square">
            <a:spAutoFit/>
          </a:bodyPr>
          <a:lstStyle/>
          <a:p>
            <a:pPr>
              <a:spcAft>
                <a:spcPts val="0"/>
              </a:spcAft>
            </a:pPr>
            <a:endParaRPr lang="de-DE" sz="300" b="1"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p>
            <a:pPr>
              <a:spcAft>
                <a:spcPts val="600"/>
              </a:spcAft>
            </a:pPr>
            <a:r>
              <a:rPr lang="de-DE" sz="1100" b="1"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Experience </a:t>
            </a:r>
            <a:r>
              <a:rPr lang="de-DE" sz="1100" b="1"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report</a:t>
            </a:r>
            <a:r>
              <a:rPr lang="de-DE" sz="1100" b="1"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on </a:t>
            </a:r>
            <a:r>
              <a:rPr lang="de-DE" sz="1100" b="1"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studying</a:t>
            </a:r>
            <a:r>
              <a:rPr lang="de-DE" sz="1100" b="1"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t>
            </a:r>
            <a:r>
              <a:rPr lang="de-DE" sz="1100" b="1"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the</a:t>
            </a:r>
            <a:r>
              <a:rPr lang="de-DE" sz="1100" b="1"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EAH Jena </a:t>
            </a:r>
            <a:endParaRPr lang="de-DE" sz="11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pPr>
              <a:spcAft>
                <a:spcPts val="600"/>
              </a:spcAft>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Please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describe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your</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most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important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impressions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a:t>
            </a:r>
          </a:p>
          <a:p>
            <a:pPr marL="182563" lvl="0" indent="-182563">
              <a:lnSpc>
                <a:spcPct val="107000"/>
              </a:lnSpc>
              <a:spcAft>
                <a:spcPts val="0"/>
              </a:spcAft>
              <a:buFont typeface="+mj-lt"/>
              <a:buAutoNum type="arabicParenR"/>
            </a:pP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Enter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your</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name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programme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home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country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period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of</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EAH</a:t>
            </a:r>
          </a:p>
          <a:p>
            <a:pPr marL="182563" lvl="0" indent="-182563">
              <a:lnSpc>
                <a:spcPct val="107000"/>
              </a:lnSpc>
              <a:spcAft>
                <a:spcPts val="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experiences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in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one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sentence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a:t>
            </a:r>
          </a:p>
          <a:p>
            <a:pPr marL="182563" lvl="0" indent="-182563">
              <a:lnSpc>
                <a:spcPct val="107000"/>
              </a:lnSpc>
              <a:spcAft>
                <a:spcPts val="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Why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did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I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decide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to</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EAH Jena?</a:t>
            </a:r>
          </a:p>
          <a:p>
            <a:pPr marL="182563" lvl="0" indent="-182563">
              <a:lnSpc>
                <a:spcPct val="107000"/>
              </a:lnSpc>
              <a:spcAft>
                <a:spcPts val="0"/>
              </a:spcAft>
              <a:buFont typeface="+mj-lt"/>
              <a:buAutoNum type="arabicParenR"/>
            </a:pP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Things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that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helped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to</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get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through</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studies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EAH Jena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successfully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p>
          <a:p>
            <a:pPr marL="182563" lvl="0" indent="-182563">
              <a:lnSpc>
                <a:spcPct val="107000"/>
              </a:lnSpc>
              <a:spcAft>
                <a:spcPts val="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everyday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life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in Jena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living</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shopping</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eating</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friends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hobbies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a:t>
            </a:r>
          </a:p>
          <a:p>
            <a:pPr marL="182563" lvl="0" indent="-182563">
              <a:lnSpc>
                <a:spcPct val="107000"/>
              </a:lnSpc>
              <a:spcAft>
                <a:spcPts val="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favourite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places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in Jena</a:t>
            </a:r>
          </a:p>
          <a:p>
            <a:pPr marL="182563" lvl="0" indent="-182563">
              <a:lnSpc>
                <a:spcPct val="107000"/>
              </a:lnSpc>
              <a:spcAft>
                <a:spcPts val="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highlights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of</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period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in Jena </a:t>
            </a:r>
          </a:p>
          <a:p>
            <a:pPr marL="182563" lvl="0" indent="-182563">
              <a:lnSpc>
                <a:spcPct val="107000"/>
              </a:lnSpc>
              <a:spcAft>
                <a:spcPts val="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That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went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very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differently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than</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expected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and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caused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difficulties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for</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me</a:t>
            </a:r>
            <a:endPar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pPr marL="182563" lvl="0" indent="-182563">
              <a:lnSpc>
                <a:spcPct val="107000"/>
              </a:lnSpc>
              <a:spcAft>
                <a:spcPts val="0"/>
              </a:spcAft>
              <a:buFont typeface="+mj-lt"/>
              <a:buAutoNum type="arabicParenR"/>
            </a:pP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This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situation</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has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broadened</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horizons</a:t>
            </a:r>
            <a:endPar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pPr marL="182563" lvl="0" indent="-182563">
              <a:lnSpc>
                <a:spcPct val="107000"/>
              </a:lnSpc>
              <a:spcAft>
                <a:spcPts val="800"/>
              </a:spcAft>
              <a:buFont typeface="+mj-lt"/>
              <a:buAutoNum type="arabicParenR"/>
            </a:pP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My</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best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hint</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for</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international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students</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t>
            </a:r>
            <a:r>
              <a:rPr lang="de-DE" sz="10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the</a:t>
            </a:r>
            <a:r>
              <a:rPr lang="de-DE" sz="10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EAH Jena</a:t>
            </a:r>
          </a:p>
        </p:txBody>
      </p:sp>
      <p:pic>
        <p:nvPicPr>
          <p:cNvPr id="3" name="Grafik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65744" y="284919"/>
            <a:ext cx="1499975" cy="582527"/>
          </a:xfrm>
          <a:prstGeom prst="rect">
            <a:avLst/>
          </a:prstGeom>
        </p:spPr>
      </p:pic>
    </p:spTree>
    <p:extLst>
      <p:ext uri="{BB962C8B-B14F-4D97-AF65-F5344CB8AC3E}">
        <p14:creationId xmlns:p14="http://schemas.microsoft.com/office/powerpoint/2010/main" val="2978859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cstate="print">
            <a:extLst>
              <a:ext uri="{28A0092B-C50C-407E-A947-70E740481C1C}">
                <a14:useLocalDpi xmlns:a14="http://schemas.microsoft.com/office/drawing/2010/main" val="0"/>
              </a:ext>
            </a:extLst>
          </a:blip>
          <a:srcRect l="50232"/>
          <a:stretch>
            <a:fillRect/>
          </a:stretch>
        </p:blipFill>
        <p:spPr>
          <a:xfrm>
            <a:off x="1" y="8029184"/>
            <a:ext cx="1078260" cy="1876816"/>
          </a:xfrm>
          <a:prstGeom prst="rect">
            <a:avLst/>
          </a:prstGeom>
        </p:spPr>
      </p:pic>
      <p:sp>
        <p:nvSpPr>
          <p:cNvPr id="6" name="Gleichschenkliges Dreieck 5"/>
          <p:cNvSpPr/>
          <p:nvPr/>
        </p:nvSpPr>
        <p:spPr>
          <a:xfrm rot="21402315">
            <a:off x="-1833063" y="-1292995"/>
            <a:ext cx="6590967" cy="2657088"/>
          </a:xfrm>
          <a:prstGeom prst="triangle">
            <a:avLst/>
          </a:prstGeom>
          <a:solidFill>
            <a:schemeClr val="accent5">
              <a:lumMod val="50000"/>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62838" y="121084"/>
            <a:ext cx="4320493" cy="1300356"/>
          </a:xfrm>
          <a:prstGeom prst="rect">
            <a:avLst/>
          </a:prstGeom>
          <a:noFill/>
        </p:spPr>
        <p:txBody>
          <a:bodyPr wrap="square" numCol="1" rtlCol="0">
            <a:spAutoFit/>
          </a:bodyPr>
          <a:lstStyle/>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Vorname &amp; Name:</a:t>
            </a:r>
          </a:p>
          <a:p>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Surname</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&amp;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name</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Studiengang:</a:t>
            </a:r>
          </a:p>
          <a:p>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programme</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p>
          <a:p>
            <a:r>
              <a:rPr lang="de-DE" sz="105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Heimatland:</a:t>
            </a:r>
          </a:p>
          <a:p>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Home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country</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Zeitraum des Studiums:</a:t>
            </a:r>
          </a:p>
          <a:p>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Period</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of</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studying</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p:txBody>
      </p:sp>
      <p:sp>
        <p:nvSpPr>
          <p:cNvPr id="9" name="Textfeld 8"/>
          <p:cNvSpPr txBox="1"/>
          <p:nvPr/>
        </p:nvSpPr>
        <p:spPr>
          <a:xfrm>
            <a:off x="1" y="9496446"/>
            <a:ext cx="762744" cy="400110"/>
          </a:xfrm>
          <a:prstGeom prst="rect">
            <a:avLst/>
          </a:prstGeom>
          <a:noFill/>
        </p:spPr>
        <p:txBody>
          <a:bodyPr wrap="square" rtlCol="0">
            <a:spAutoFit/>
          </a:bodyPr>
          <a:lstStyle/>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Seite 1</a:t>
            </a:r>
          </a:p>
          <a:p>
            <a:r>
              <a:rPr lang="de-DE" sz="9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Page 1 </a:t>
            </a:r>
          </a:p>
        </p:txBody>
      </p:sp>
      <p:sp>
        <p:nvSpPr>
          <p:cNvPr id="2" name="Textfeld 1"/>
          <p:cNvSpPr txBox="1"/>
          <p:nvPr/>
        </p:nvSpPr>
        <p:spPr>
          <a:xfrm>
            <a:off x="282632" y="1992135"/>
            <a:ext cx="6312131" cy="490006"/>
          </a:xfrm>
          <a:prstGeom prst="rect">
            <a:avLst/>
          </a:prstGeom>
          <a:noFill/>
        </p:spPr>
        <p:txBody>
          <a:bodyPr wrap="square" rtlCol="0">
            <a:spAutoFit/>
          </a:bodyPr>
          <a:lstStyle/>
          <a:p>
            <a:pPr algn="just"/>
            <a:r>
              <a:rPr lang="de-DE" sz="1300" i="1" dirty="0">
                <a:solidFill>
                  <a:srgbClr val="002060"/>
                </a:solidFill>
                <a:latin typeface="Roboto Condensed" panose="02000000000000000000" pitchFamily="2" charset="0"/>
                <a:ea typeface="Roboto Condensed" panose="02000000000000000000" pitchFamily="2" charset="0"/>
                <a:cs typeface="Arial" panose="020B0604020202020204" pitchFamily="34" charset="0"/>
              </a:rPr>
              <a:t>Meine Erlebnisse in einem Satz (persönliches Zitat)</a:t>
            </a:r>
          </a:p>
          <a:p>
            <a:pPr>
              <a:lnSpc>
                <a:spcPct val="107000"/>
              </a:lnSpc>
            </a:pPr>
            <a:r>
              <a:rPr lang="de-DE" sz="1100" i="1" dirty="0" err="1">
                <a:solidFill>
                  <a:srgbClr val="002060"/>
                </a:solidFill>
                <a:latin typeface="Roboto Condensed" panose="02000000000000000000" pitchFamily="2" charset="0"/>
                <a:ea typeface="Roboto Condensed" panose="02000000000000000000" pitchFamily="2" charset="0"/>
                <a:cs typeface="Arial" panose="020B0604020202020204" pitchFamily="34" charset="0"/>
              </a:rPr>
              <a:t>My</a:t>
            </a:r>
            <a:r>
              <a:rPr lang="de-DE" sz="1100" i="1" dirty="0">
                <a:solidFill>
                  <a:srgbClr val="002060"/>
                </a:solidFill>
                <a:latin typeface="Roboto Condensed" panose="02000000000000000000" pitchFamily="2" charset="0"/>
                <a:ea typeface="Roboto Condensed" panose="02000000000000000000" pitchFamily="2" charset="0"/>
                <a:cs typeface="Arial" panose="020B0604020202020204" pitchFamily="34" charset="0"/>
              </a:rPr>
              <a:t> </a:t>
            </a:r>
            <a:r>
              <a:rPr lang="de-DE" sz="1100" i="1" dirty="0" err="1">
                <a:solidFill>
                  <a:srgbClr val="002060"/>
                </a:solidFill>
                <a:latin typeface="Roboto Condensed" panose="02000000000000000000" pitchFamily="2" charset="0"/>
                <a:ea typeface="Roboto Condensed" panose="02000000000000000000" pitchFamily="2" charset="0"/>
                <a:cs typeface="Arial" panose="020B0604020202020204" pitchFamily="34" charset="0"/>
              </a:rPr>
              <a:t>experiences</a:t>
            </a:r>
            <a:r>
              <a:rPr lang="de-DE" sz="1100" i="1" dirty="0">
                <a:solidFill>
                  <a:srgbClr val="002060"/>
                </a:solidFill>
                <a:latin typeface="Roboto Condensed" panose="02000000000000000000" pitchFamily="2" charset="0"/>
                <a:ea typeface="Roboto Condensed" panose="02000000000000000000" pitchFamily="2" charset="0"/>
                <a:cs typeface="Arial" panose="020B0604020202020204" pitchFamily="34" charset="0"/>
              </a:rPr>
              <a:t> in </a:t>
            </a:r>
            <a:r>
              <a:rPr lang="de-DE" sz="1100" i="1" dirty="0" err="1">
                <a:solidFill>
                  <a:srgbClr val="002060"/>
                </a:solidFill>
                <a:latin typeface="Roboto Condensed" panose="02000000000000000000" pitchFamily="2" charset="0"/>
                <a:ea typeface="Roboto Condensed" panose="02000000000000000000" pitchFamily="2" charset="0"/>
                <a:cs typeface="Arial" panose="020B0604020202020204" pitchFamily="34" charset="0"/>
              </a:rPr>
              <a:t>one</a:t>
            </a:r>
            <a:r>
              <a:rPr lang="de-DE" sz="1100" i="1" dirty="0">
                <a:solidFill>
                  <a:srgbClr val="002060"/>
                </a:solidFill>
                <a:latin typeface="Roboto Condensed" panose="02000000000000000000" pitchFamily="2" charset="0"/>
                <a:ea typeface="Roboto Condensed" panose="02000000000000000000" pitchFamily="2" charset="0"/>
                <a:cs typeface="Arial" panose="020B0604020202020204" pitchFamily="34" charset="0"/>
              </a:rPr>
              <a:t> </a:t>
            </a:r>
            <a:r>
              <a:rPr lang="de-DE" sz="1100" i="1" dirty="0" err="1">
                <a:solidFill>
                  <a:srgbClr val="002060"/>
                </a:solidFill>
                <a:latin typeface="Roboto Condensed" panose="02000000000000000000" pitchFamily="2" charset="0"/>
                <a:ea typeface="Roboto Condensed" panose="02000000000000000000" pitchFamily="2" charset="0"/>
                <a:cs typeface="Arial" panose="020B0604020202020204" pitchFamily="34" charset="0"/>
              </a:rPr>
              <a:t>sentence</a:t>
            </a:r>
            <a:r>
              <a:rPr lang="de-DE" sz="1100" i="1" dirty="0">
                <a:solidFill>
                  <a:srgbClr val="002060"/>
                </a:solidFill>
                <a:latin typeface="Roboto Condensed" panose="02000000000000000000" pitchFamily="2" charset="0"/>
                <a:ea typeface="Roboto Condensed" panose="02000000000000000000" pitchFamily="2" charset="0"/>
                <a:cs typeface="Arial" panose="020B0604020202020204" pitchFamily="34" charset="0"/>
              </a:rPr>
              <a:t> (personal </a:t>
            </a:r>
            <a:r>
              <a:rPr lang="de-DE" sz="1100" i="1" dirty="0" err="1">
                <a:solidFill>
                  <a:srgbClr val="002060"/>
                </a:solidFill>
                <a:latin typeface="Roboto Condensed" panose="02000000000000000000" pitchFamily="2" charset="0"/>
                <a:ea typeface="Roboto Condensed" panose="02000000000000000000" pitchFamily="2" charset="0"/>
                <a:cs typeface="Arial" panose="020B0604020202020204" pitchFamily="34" charset="0"/>
              </a:rPr>
              <a:t>quote</a:t>
            </a:r>
            <a:r>
              <a:rPr lang="de-DE" sz="1100" i="1" dirty="0">
                <a:solidFill>
                  <a:srgbClr val="002060"/>
                </a:solidFill>
                <a:latin typeface="Roboto Condensed" panose="02000000000000000000" pitchFamily="2" charset="0"/>
                <a:ea typeface="Roboto Condensed" panose="02000000000000000000" pitchFamily="2" charset="0"/>
                <a:cs typeface="Arial" panose="020B0604020202020204" pitchFamily="34" charset="0"/>
              </a:rPr>
              <a:t>)</a:t>
            </a:r>
          </a:p>
        </p:txBody>
      </p:sp>
      <p:sp>
        <p:nvSpPr>
          <p:cNvPr id="3" name="Textfeld 2"/>
          <p:cNvSpPr txBox="1"/>
          <p:nvPr/>
        </p:nvSpPr>
        <p:spPr>
          <a:xfrm>
            <a:off x="282632" y="1450694"/>
            <a:ext cx="4765963" cy="553998"/>
          </a:xfrm>
          <a:prstGeom prst="rect">
            <a:avLst/>
          </a:prstGeom>
          <a:noFill/>
        </p:spPr>
        <p:txBody>
          <a:bodyPr wrap="square" rtlCol="0">
            <a:spAutoFit/>
          </a:bodyPr>
          <a:lstStyle/>
          <a:p>
            <a:r>
              <a:rPr lang="de-DE" sz="1600" b="1" dirty="0">
                <a:solidFill>
                  <a:srgbClr val="003366"/>
                </a:solidFill>
                <a:latin typeface="Roboto Condensed" panose="02000000000000000000" pitchFamily="2" charset="0"/>
                <a:ea typeface="Roboto Condensed" panose="02000000000000000000" pitchFamily="2" charset="0"/>
                <a:cs typeface="Arial" panose="020B0604020202020204" pitchFamily="34" charset="0"/>
              </a:rPr>
              <a:t>Erfahrungsbericht</a:t>
            </a:r>
          </a:p>
          <a:p>
            <a:r>
              <a:rPr lang="de-DE" sz="1400" b="1" dirty="0">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rPr>
              <a:t>Experience </a:t>
            </a:r>
            <a:r>
              <a:rPr lang="de-DE" sz="1400" b="1" dirty="0" err="1">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rPr>
              <a:t>report</a:t>
            </a:r>
            <a:endParaRPr lang="de-DE" sz="1400" b="1" dirty="0">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endParaRPr>
          </a:p>
        </p:txBody>
      </p:sp>
      <p:sp>
        <p:nvSpPr>
          <p:cNvPr id="13" name="Textfeld 12"/>
          <p:cNvSpPr txBox="1"/>
          <p:nvPr/>
        </p:nvSpPr>
        <p:spPr>
          <a:xfrm>
            <a:off x="248189" y="2545939"/>
            <a:ext cx="6312131" cy="889795"/>
          </a:xfrm>
          <a:prstGeom prst="rect">
            <a:avLst/>
          </a:prstGeom>
          <a:noFill/>
        </p:spPr>
        <p:txBody>
          <a:bodyPr wrap="square" rtlCol="0">
            <a:spAutoFit/>
          </a:bodyPr>
          <a:lstStyle/>
          <a:p>
            <a:pPr lvl="0">
              <a:lnSpc>
                <a:spcPct val="107000"/>
              </a:lnSpc>
              <a:spcAft>
                <a:spcPts val="0"/>
              </a:spcAft>
            </a:pPr>
            <a:r>
              <a:rPr lang="de-DE" sz="1400" b="1" i="1" dirty="0">
                <a:latin typeface="Roboto Condensed" panose="02000000000000000000" pitchFamily="2" charset="0"/>
                <a:ea typeface="Roboto Condensed" panose="02000000000000000000" pitchFamily="2" charset="0"/>
                <a:cs typeface="Arial" panose="020B0604020202020204" pitchFamily="34" charset="0"/>
              </a:rPr>
              <a:t>Die wichtigsten Fakten zu meiner Vorbereitung und Ankunft…</a:t>
            </a:r>
          </a:p>
          <a:p>
            <a:pPr>
              <a:lnSpc>
                <a:spcPct val="107000"/>
              </a:lnSpc>
            </a:pPr>
            <a:r>
              <a:rPr lang="de-DE" sz="1200" b="1" i="1" dirty="0">
                <a:latin typeface="Roboto Condensed" panose="02000000000000000000" pitchFamily="2" charset="0"/>
                <a:ea typeface="Roboto Condensed" panose="02000000000000000000" pitchFamily="2" charset="0"/>
                <a:cs typeface="Arial" panose="020B0604020202020204" pitchFamily="34" charset="0"/>
              </a:rPr>
              <a:t>The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most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important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facts</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about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my</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preparations</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and</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arrival</a:t>
            </a:r>
            <a:r>
              <a:rPr lang="de-DE" sz="1200" b="1" i="1" dirty="0">
                <a:latin typeface="Roboto Condensed" panose="02000000000000000000" pitchFamily="2" charset="0"/>
                <a:ea typeface="Roboto Condensed" panose="02000000000000000000" pitchFamily="2" charset="0"/>
                <a:cs typeface="Arial" panose="020B0604020202020204" pitchFamily="34" charset="0"/>
              </a:rPr>
              <a:t>…</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a:p>
            <a:pPr algn="just"/>
            <a:r>
              <a:rPr lang="de-DE" sz="1200" dirty="0">
                <a:latin typeface="Roboto Condensed" panose="02000000000000000000" pitchFamily="2" charset="0"/>
                <a:ea typeface="Roboto Condensed" panose="02000000000000000000" pitchFamily="2" charset="0"/>
                <a:cs typeface="Arial" panose="020B0604020202020204" pitchFamily="34" charset="0"/>
              </a:rPr>
              <a:t>Text…</a:t>
            </a:r>
          </a:p>
        </p:txBody>
      </p:sp>
      <p:sp>
        <p:nvSpPr>
          <p:cNvPr id="15" name="Rechteck 14"/>
          <p:cNvSpPr/>
          <p:nvPr/>
        </p:nvSpPr>
        <p:spPr>
          <a:xfrm>
            <a:off x="377149" y="4708599"/>
            <a:ext cx="2861809" cy="2212936"/>
          </a:xfrm>
          <a:prstGeom prst="rect">
            <a:avLst/>
          </a:prstGeom>
          <a:solidFill>
            <a:schemeClr val="bg1">
              <a:alpha val="71000"/>
            </a:schemeClr>
          </a:solidFill>
          <a:ln w="25400" cmpd="sng">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Roboto Condensed" panose="02000000000000000000" pitchFamily="2" charset="0"/>
              <a:ea typeface="Roboto Condensed" panose="02000000000000000000" pitchFamily="2" charset="0"/>
            </a:endParaRPr>
          </a:p>
        </p:txBody>
      </p:sp>
      <p:sp>
        <p:nvSpPr>
          <p:cNvPr id="16" name="Textfeld 15"/>
          <p:cNvSpPr txBox="1"/>
          <p:nvPr/>
        </p:nvSpPr>
        <p:spPr>
          <a:xfrm>
            <a:off x="1244254" y="5577561"/>
            <a:ext cx="1064082" cy="523220"/>
          </a:xfrm>
          <a:prstGeom prst="rect">
            <a:avLst/>
          </a:prstGeom>
          <a:noFill/>
        </p:spPr>
        <p:txBody>
          <a:bodyPr wrap="square" rtlCol="0">
            <a:spAutoFit/>
          </a:bodyPr>
          <a:lstStyle/>
          <a:p>
            <a:pPr algn="ctr"/>
            <a:r>
              <a:rPr lang="de-DE" sz="1400" dirty="0">
                <a:latin typeface="Roboto Condensed" panose="02000000000000000000" pitchFamily="2" charset="0"/>
                <a:ea typeface="Roboto Condensed" panose="02000000000000000000" pitchFamily="2" charset="0"/>
                <a:cs typeface="Arial" panose="020B0604020202020204" pitchFamily="34" charset="0"/>
              </a:rPr>
              <a:t>Foto</a:t>
            </a:r>
          </a:p>
          <a:p>
            <a:pPr algn="ctr"/>
            <a:r>
              <a:rPr lang="de-DE" sz="1200" dirty="0">
                <a:latin typeface="Roboto Condensed" panose="02000000000000000000" pitchFamily="2" charset="0"/>
                <a:ea typeface="Roboto Condensed" panose="02000000000000000000" pitchFamily="2" charset="0"/>
                <a:cs typeface="Arial" panose="020B0604020202020204" pitchFamily="34" charset="0"/>
              </a:rPr>
              <a:t>Picture</a:t>
            </a:r>
            <a:r>
              <a:rPr lang="de-DE" sz="1400" dirty="0">
                <a:latin typeface="Roboto Condensed" panose="02000000000000000000" pitchFamily="2" charset="0"/>
                <a:ea typeface="Roboto Condensed" panose="02000000000000000000" pitchFamily="2" charset="0"/>
                <a:cs typeface="Arial" panose="020B0604020202020204" pitchFamily="34" charset="0"/>
              </a:rPr>
              <a:t> </a:t>
            </a:r>
          </a:p>
        </p:txBody>
      </p:sp>
      <p:sp>
        <p:nvSpPr>
          <p:cNvPr id="17" name="Textfeld 16"/>
          <p:cNvSpPr txBox="1"/>
          <p:nvPr/>
        </p:nvSpPr>
        <p:spPr>
          <a:xfrm>
            <a:off x="607116" y="7568043"/>
            <a:ext cx="5953204" cy="1074461"/>
          </a:xfrm>
          <a:prstGeom prst="rect">
            <a:avLst/>
          </a:prstGeom>
          <a:noFill/>
        </p:spPr>
        <p:txBody>
          <a:bodyPr wrap="square" rtlCol="0">
            <a:spAutoFit/>
          </a:bodyPr>
          <a:lstStyle/>
          <a:p>
            <a:pPr lvl="0">
              <a:lnSpc>
                <a:spcPct val="107000"/>
              </a:lnSpc>
              <a:spcAft>
                <a:spcPts val="0"/>
              </a:spcAft>
            </a:pPr>
            <a:r>
              <a:rPr lang="de-DE" sz="1400" b="1" i="1" dirty="0">
                <a:latin typeface="Roboto Condensed" panose="02000000000000000000" pitchFamily="2" charset="0"/>
                <a:ea typeface="Roboto Condensed" panose="02000000000000000000" pitchFamily="2" charset="0"/>
                <a:cs typeface="Arial" panose="020B0604020202020204" pitchFamily="34" charset="0"/>
              </a:rPr>
              <a:t>Das solltet Ihr über Jena und die EAH wissen…</a:t>
            </a:r>
          </a:p>
          <a:p>
            <a:pPr lvl="0">
              <a:lnSpc>
                <a:spcPct val="107000"/>
              </a:lnSpc>
              <a:spcAft>
                <a:spcPts val="0"/>
              </a:spcAft>
            </a:pPr>
            <a:r>
              <a:rPr lang="de-DE" sz="1200" b="1" i="1" dirty="0" err="1">
                <a:latin typeface="Roboto Condensed" panose="02000000000000000000" pitchFamily="2" charset="0"/>
                <a:ea typeface="Roboto Condensed" panose="02000000000000000000" pitchFamily="2" charset="0"/>
                <a:cs typeface="Arial" panose="020B0604020202020204" pitchFamily="34" charset="0"/>
              </a:rPr>
              <a:t>You</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should</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know</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these</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things</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about</a:t>
            </a:r>
            <a:r>
              <a:rPr lang="de-DE" sz="1200" b="1" i="1" dirty="0">
                <a:latin typeface="Roboto Condensed" panose="02000000000000000000" pitchFamily="2" charset="0"/>
                <a:ea typeface="Roboto Condensed" panose="02000000000000000000" pitchFamily="2" charset="0"/>
                <a:cs typeface="Arial" panose="020B0604020202020204" pitchFamily="34" charset="0"/>
              </a:rPr>
              <a:t> Jena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and</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the</a:t>
            </a:r>
            <a:r>
              <a:rPr lang="de-DE" sz="1200" b="1" i="1" dirty="0">
                <a:latin typeface="Roboto Condensed" panose="02000000000000000000" pitchFamily="2" charset="0"/>
                <a:ea typeface="Roboto Condensed" panose="02000000000000000000" pitchFamily="2" charset="0"/>
                <a:cs typeface="Arial" panose="020B0604020202020204" pitchFamily="34" charset="0"/>
              </a:rPr>
              <a:t> EAH …</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a:p>
            <a:pPr algn="just"/>
            <a:r>
              <a:rPr lang="de-DE" sz="1200" dirty="0">
                <a:latin typeface="Roboto Condensed" panose="02000000000000000000" pitchFamily="2" charset="0"/>
                <a:ea typeface="Roboto Condensed" panose="02000000000000000000" pitchFamily="2" charset="0"/>
                <a:cs typeface="Arial" panose="020B0604020202020204" pitchFamily="34" charset="0"/>
              </a:rPr>
              <a:t>Text…</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p:txBody>
      </p:sp>
      <p:sp>
        <p:nvSpPr>
          <p:cNvPr id="18" name="Rechteck 17"/>
          <p:cNvSpPr/>
          <p:nvPr/>
        </p:nvSpPr>
        <p:spPr>
          <a:xfrm>
            <a:off x="3617690" y="4708599"/>
            <a:ext cx="2861809" cy="2212936"/>
          </a:xfrm>
          <a:prstGeom prst="rect">
            <a:avLst/>
          </a:prstGeom>
          <a:solidFill>
            <a:schemeClr val="bg1">
              <a:alpha val="71000"/>
            </a:schemeClr>
          </a:solidFill>
          <a:ln w="25400" cmpd="sng">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Roboto Condensed" panose="02000000000000000000" pitchFamily="2" charset="0"/>
              <a:ea typeface="Roboto Condensed" panose="02000000000000000000" pitchFamily="2" charset="0"/>
            </a:endParaRPr>
          </a:p>
        </p:txBody>
      </p:sp>
      <p:sp>
        <p:nvSpPr>
          <p:cNvPr id="19" name="Textfeld 18"/>
          <p:cNvSpPr txBox="1"/>
          <p:nvPr/>
        </p:nvSpPr>
        <p:spPr>
          <a:xfrm>
            <a:off x="4484795" y="5577561"/>
            <a:ext cx="1064082" cy="523220"/>
          </a:xfrm>
          <a:prstGeom prst="rect">
            <a:avLst/>
          </a:prstGeom>
          <a:noFill/>
        </p:spPr>
        <p:txBody>
          <a:bodyPr wrap="square" rtlCol="0">
            <a:spAutoFit/>
          </a:bodyPr>
          <a:lstStyle/>
          <a:p>
            <a:pPr algn="ctr"/>
            <a:r>
              <a:rPr lang="de-DE" sz="1400" dirty="0">
                <a:latin typeface="Arial" panose="020B0604020202020204" pitchFamily="34" charset="0"/>
                <a:cs typeface="Arial" panose="020B0604020202020204" pitchFamily="34" charset="0"/>
              </a:rPr>
              <a:t>Foto</a:t>
            </a:r>
          </a:p>
          <a:p>
            <a:pPr algn="ctr"/>
            <a:r>
              <a:rPr lang="de-DE" sz="1200" dirty="0">
                <a:latin typeface="Arial" panose="020B0604020202020204" pitchFamily="34" charset="0"/>
                <a:cs typeface="Arial" panose="020B0604020202020204" pitchFamily="34" charset="0"/>
              </a:rPr>
              <a:t>Picture</a:t>
            </a:r>
            <a:r>
              <a:rPr lang="de-DE" sz="1400" dirty="0">
                <a:latin typeface="Arial" panose="020B0604020202020204" pitchFamily="34" charset="0"/>
                <a:cs typeface="Arial" panose="020B0604020202020204" pitchFamily="34" charset="0"/>
              </a:rPr>
              <a:t> </a:t>
            </a:r>
          </a:p>
        </p:txBody>
      </p:sp>
      <p:pic>
        <p:nvPicPr>
          <p:cNvPr id="20" name="Grafik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744" y="284919"/>
            <a:ext cx="1499975" cy="582527"/>
          </a:xfrm>
          <a:prstGeom prst="rect">
            <a:avLst/>
          </a:prstGeom>
        </p:spPr>
      </p:pic>
    </p:spTree>
    <p:extLst>
      <p:ext uri="{BB962C8B-B14F-4D97-AF65-F5344CB8AC3E}">
        <p14:creationId xmlns:p14="http://schemas.microsoft.com/office/powerpoint/2010/main" val="2293222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cstate="print">
            <a:extLst>
              <a:ext uri="{28A0092B-C50C-407E-A947-70E740481C1C}">
                <a14:useLocalDpi xmlns:a14="http://schemas.microsoft.com/office/drawing/2010/main" val="0"/>
              </a:ext>
            </a:extLst>
          </a:blip>
          <a:srcRect l="50232"/>
          <a:stretch>
            <a:fillRect/>
          </a:stretch>
        </p:blipFill>
        <p:spPr>
          <a:xfrm>
            <a:off x="1" y="8029184"/>
            <a:ext cx="1078260" cy="1876816"/>
          </a:xfrm>
          <a:prstGeom prst="rect">
            <a:avLst/>
          </a:prstGeom>
        </p:spPr>
      </p:pic>
      <p:sp>
        <p:nvSpPr>
          <p:cNvPr id="9" name="Textfeld 8"/>
          <p:cNvSpPr txBox="1"/>
          <p:nvPr/>
        </p:nvSpPr>
        <p:spPr>
          <a:xfrm>
            <a:off x="1" y="9487481"/>
            <a:ext cx="762744" cy="400110"/>
          </a:xfrm>
          <a:prstGeom prst="rect">
            <a:avLst/>
          </a:prstGeom>
          <a:noFill/>
        </p:spPr>
        <p:txBody>
          <a:bodyPr wrap="square" rtlCol="0">
            <a:spAutoFit/>
          </a:bodyPr>
          <a:lstStyle/>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Seite 2</a:t>
            </a:r>
          </a:p>
          <a:p>
            <a:r>
              <a:rPr lang="de-DE" sz="9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Page 2</a:t>
            </a:r>
          </a:p>
        </p:txBody>
      </p:sp>
      <p:sp>
        <p:nvSpPr>
          <p:cNvPr id="13" name="Textfeld 12"/>
          <p:cNvSpPr txBox="1"/>
          <p:nvPr/>
        </p:nvSpPr>
        <p:spPr>
          <a:xfrm>
            <a:off x="282632" y="1981780"/>
            <a:ext cx="6312131" cy="889795"/>
          </a:xfrm>
          <a:prstGeom prst="rect">
            <a:avLst/>
          </a:prstGeom>
          <a:noFill/>
        </p:spPr>
        <p:txBody>
          <a:bodyPr wrap="square" rtlCol="0">
            <a:spAutoFit/>
          </a:bodyPr>
          <a:lstStyle/>
          <a:p>
            <a:pPr lvl="0">
              <a:lnSpc>
                <a:spcPct val="107000"/>
              </a:lnSpc>
              <a:spcAft>
                <a:spcPts val="0"/>
              </a:spcAft>
            </a:pPr>
            <a:r>
              <a:rPr lang="de-DE" sz="1400" b="1" i="1" dirty="0">
                <a:latin typeface="Roboto Condensed" panose="02000000000000000000" pitchFamily="2" charset="0"/>
                <a:ea typeface="Roboto Condensed" panose="02000000000000000000" pitchFamily="2" charset="0"/>
                <a:cs typeface="Arial" panose="020B0604020202020204" pitchFamily="34" charset="0"/>
              </a:rPr>
              <a:t>So besteht Ihr Euer Studium an der EAH…</a:t>
            </a:r>
          </a:p>
          <a:p>
            <a:pPr>
              <a:lnSpc>
                <a:spcPct val="107000"/>
              </a:lnSpc>
            </a:pPr>
            <a:r>
              <a:rPr lang="de-DE" sz="1200" b="1" i="1" dirty="0" err="1">
                <a:latin typeface="Roboto Condensed" panose="02000000000000000000" pitchFamily="2" charset="0"/>
                <a:ea typeface="Roboto Condensed" panose="02000000000000000000" pitchFamily="2" charset="0"/>
                <a:cs typeface="Arial" panose="020B0604020202020204" pitchFamily="34" charset="0"/>
              </a:rPr>
              <a:t>How</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to</a:t>
            </a:r>
            <a:r>
              <a:rPr lang="de-DE" sz="1200" b="1" i="1" dirty="0">
                <a:latin typeface="Roboto Condensed" panose="02000000000000000000" pitchFamily="2" charset="0"/>
                <a:ea typeface="Roboto Condensed" panose="02000000000000000000" pitchFamily="2" charset="0"/>
                <a:cs typeface="Arial" panose="020B0604020202020204" pitchFamily="34" charset="0"/>
              </a:rPr>
              <a:t> pass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your</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degree</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the</a:t>
            </a:r>
            <a:r>
              <a:rPr lang="de-DE" sz="1200" b="1" i="1" dirty="0">
                <a:latin typeface="Roboto Condensed" panose="02000000000000000000" pitchFamily="2" charset="0"/>
                <a:ea typeface="Roboto Condensed" panose="02000000000000000000" pitchFamily="2" charset="0"/>
                <a:cs typeface="Arial" panose="020B0604020202020204" pitchFamily="34" charset="0"/>
              </a:rPr>
              <a:t> EAH…</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a:p>
            <a:pPr algn="just"/>
            <a:r>
              <a:rPr lang="de-DE" sz="1200" dirty="0">
                <a:latin typeface="Roboto Condensed" panose="02000000000000000000" pitchFamily="2" charset="0"/>
                <a:ea typeface="Roboto Condensed" panose="02000000000000000000" pitchFamily="2" charset="0"/>
                <a:cs typeface="Arial" panose="020B0604020202020204" pitchFamily="34" charset="0"/>
              </a:rPr>
              <a:t>Text…</a:t>
            </a:r>
          </a:p>
        </p:txBody>
      </p:sp>
      <p:sp>
        <p:nvSpPr>
          <p:cNvPr id="15" name="Rechteck 14"/>
          <p:cNvSpPr/>
          <p:nvPr/>
        </p:nvSpPr>
        <p:spPr>
          <a:xfrm>
            <a:off x="389810" y="4905975"/>
            <a:ext cx="2861809" cy="2212936"/>
          </a:xfrm>
          <a:prstGeom prst="rect">
            <a:avLst/>
          </a:prstGeom>
          <a:solidFill>
            <a:schemeClr val="bg1">
              <a:alpha val="71000"/>
            </a:schemeClr>
          </a:solidFill>
          <a:ln w="25400" cmpd="sng">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Roboto Condensed" panose="02000000000000000000" pitchFamily="2" charset="0"/>
              <a:ea typeface="Roboto Condensed" panose="02000000000000000000" pitchFamily="2" charset="0"/>
            </a:endParaRPr>
          </a:p>
        </p:txBody>
      </p:sp>
      <p:sp>
        <p:nvSpPr>
          <p:cNvPr id="16" name="Textfeld 15"/>
          <p:cNvSpPr txBox="1"/>
          <p:nvPr/>
        </p:nvSpPr>
        <p:spPr>
          <a:xfrm>
            <a:off x="1294207" y="5750833"/>
            <a:ext cx="1064082" cy="584775"/>
          </a:xfrm>
          <a:prstGeom prst="rect">
            <a:avLst/>
          </a:prstGeom>
          <a:noFill/>
        </p:spPr>
        <p:txBody>
          <a:bodyPr wrap="square" rtlCol="0">
            <a:spAutoFit/>
          </a:bodyPr>
          <a:lstStyle/>
          <a:p>
            <a:pPr algn="ctr"/>
            <a:r>
              <a:rPr lang="de-DE" sz="1600" dirty="0">
                <a:latin typeface="Roboto Condensed" panose="02000000000000000000" pitchFamily="2" charset="0"/>
                <a:ea typeface="Roboto Condensed" panose="02000000000000000000" pitchFamily="2" charset="0"/>
                <a:cs typeface="Arial" panose="020B0604020202020204" pitchFamily="34" charset="0"/>
              </a:rPr>
              <a:t>Foto</a:t>
            </a:r>
          </a:p>
          <a:p>
            <a:pPr algn="ctr"/>
            <a:r>
              <a:rPr lang="de-DE" sz="1400" dirty="0">
                <a:latin typeface="Roboto Condensed" panose="02000000000000000000" pitchFamily="2" charset="0"/>
                <a:ea typeface="Roboto Condensed" panose="02000000000000000000" pitchFamily="2" charset="0"/>
                <a:cs typeface="Arial" panose="020B0604020202020204" pitchFamily="34" charset="0"/>
              </a:rPr>
              <a:t>Picture</a:t>
            </a:r>
            <a:r>
              <a:rPr lang="de-DE" sz="1600" dirty="0">
                <a:latin typeface="Roboto Condensed" panose="02000000000000000000" pitchFamily="2" charset="0"/>
                <a:ea typeface="Roboto Condensed" panose="02000000000000000000" pitchFamily="2" charset="0"/>
                <a:cs typeface="Arial" panose="020B0604020202020204" pitchFamily="34" charset="0"/>
              </a:rPr>
              <a:t> </a:t>
            </a:r>
          </a:p>
        </p:txBody>
      </p:sp>
      <p:sp>
        <p:nvSpPr>
          <p:cNvPr id="17" name="Textfeld 16"/>
          <p:cNvSpPr txBox="1"/>
          <p:nvPr/>
        </p:nvSpPr>
        <p:spPr>
          <a:xfrm>
            <a:off x="389810" y="7349402"/>
            <a:ext cx="5953204" cy="1074461"/>
          </a:xfrm>
          <a:prstGeom prst="rect">
            <a:avLst/>
          </a:prstGeom>
          <a:noFill/>
        </p:spPr>
        <p:txBody>
          <a:bodyPr wrap="square" rtlCol="0">
            <a:spAutoFit/>
          </a:bodyPr>
          <a:lstStyle/>
          <a:p>
            <a:pPr lvl="0">
              <a:lnSpc>
                <a:spcPct val="107000"/>
              </a:lnSpc>
              <a:spcAft>
                <a:spcPts val="0"/>
              </a:spcAft>
            </a:pPr>
            <a:r>
              <a:rPr lang="de-DE" sz="1400" b="1" i="1" dirty="0">
                <a:latin typeface="Roboto Condensed" panose="02000000000000000000" pitchFamily="2" charset="0"/>
                <a:ea typeface="Roboto Condensed" panose="02000000000000000000" pitchFamily="2" charset="0"/>
                <a:cs typeface="Arial" panose="020B0604020202020204" pitchFamily="34" charset="0"/>
              </a:rPr>
              <a:t>Das ist das Beste, was mir in Jena passiert ist…</a:t>
            </a:r>
          </a:p>
          <a:p>
            <a:pPr lvl="0">
              <a:lnSpc>
                <a:spcPct val="107000"/>
              </a:lnSpc>
              <a:spcAft>
                <a:spcPts val="0"/>
              </a:spcAft>
            </a:pPr>
            <a:r>
              <a:rPr lang="de-DE" sz="1200" b="1" i="1" dirty="0">
                <a:latin typeface="Roboto Condensed" panose="02000000000000000000" pitchFamily="2" charset="0"/>
                <a:ea typeface="Roboto Condensed" panose="02000000000000000000" pitchFamily="2" charset="0"/>
                <a:cs typeface="Arial" panose="020B0604020202020204" pitchFamily="34" charset="0"/>
              </a:rPr>
              <a:t>The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best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thing</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that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happened</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to</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me</a:t>
            </a:r>
            <a:r>
              <a:rPr lang="de-DE" sz="1200" b="1" i="1" dirty="0">
                <a:latin typeface="Roboto Condensed" panose="02000000000000000000" pitchFamily="2" charset="0"/>
                <a:ea typeface="Roboto Condensed" panose="02000000000000000000" pitchFamily="2" charset="0"/>
                <a:cs typeface="Arial" panose="020B0604020202020204" pitchFamily="34" charset="0"/>
              </a:rPr>
              <a:t> in Jena…</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a:p>
            <a:pPr algn="just"/>
            <a:r>
              <a:rPr lang="de-DE" sz="1200" dirty="0">
                <a:latin typeface="Roboto Condensed" panose="02000000000000000000" pitchFamily="2" charset="0"/>
                <a:ea typeface="Roboto Condensed" panose="02000000000000000000" pitchFamily="2" charset="0"/>
                <a:cs typeface="Arial" panose="020B0604020202020204" pitchFamily="34" charset="0"/>
              </a:rPr>
              <a:t>Text…</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p:txBody>
      </p:sp>
      <p:sp>
        <p:nvSpPr>
          <p:cNvPr id="18" name="Rechteck 17"/>
          <p:cNvSpPr/>
          <p:nvPr/>
        </p:nvSpPr>
        <p:spPr>
          <a:xfrm>
            <a:off x="3701050" y="4905975"/>
            <a:ext cx="2861809" cy="2212936"/>
          </a:xfrm>
          <a:prstGeom prst="rect">
            <a:avLst/>
          </a:prstGeom>
          <a:solidFill>
            <a:schemeClr val="bg1">
              <a:alpha val="71000"/>
            </a:schemeClr>
          </a:solidFill>
          <a:ln w="25400" cmpd="sng">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Roboto Condensed" panose="02000000000000000000" pitchFamily="2" charset="0"/>
              <a:ea typeface="Roboto Condensed" panose="02000000000000000000" pitchFamily="2" charset="0"/>
            </a:endParaRPr>
          </a:p>
        </p:txBody>
      </p:sp>
      <p:sp>
        <p:nvSpPr>
          <p:cNvPr id="19" name="Textfeld 18"/>
          <p:cNvSpPr txBox="1"/>
          <p:nvPr/>
        </p:nvSpPr>
        <p:spPr>
          <a:xfrm>
            <a:off x="4599913" y="5750833"/>
            <a:ext cx="1064082" cy="584775"/>
          </a:xfrm>
          <a:prstGeom prst="rect">
            <a:avLst/>
          </a:prstGeom>
          <a:noFill/>
        </p:spPr>
        <p:txBody>
          <a:bodyPr wrap="square" rtlCol="0">
            <a:spAutoFit/>
          </a:bodyPr>
          <a:lstStyle/>
          <a:p>
            <a:pPr algn="ctr"/>
            <a:r>
              <a:rPr lang="de-DE" sz="1600" dirty="0">
                <a:latin typeface="Roboto Condensed" panose="02000000000000000000" pitchFamily="2" charset="0"/>
                <a:ea typeface="Roboto Condensed" panose="02000000000000000000" pitchFamily="2" charset="0"/>
                <a:cs typeface="Arial" panose="020B0604020202020204" pitchFamily="34" charset="0"/>
              </a:rPr>
              <a:t>Foto</a:t>
            </a:r>
          </a:p>
          <a:p>
            <a:pPr algn="ctr"/>
            <a:r>
              <a:rPr lang="de-DE" sz="1400" dirty="0">
                <a:latin typeface="Roboto Condensed" panose="02000000000000000000" pitchFamily="2" charset="0"/>
                <a:ea typeface="Roboto Condensed" panose="02000000000000000000" pitchFamily="2" charset="0"/>
                <a:cs typeface="Arial" panose="020B0604020202020204" pitchFamily="34" charset="0"/>
              </a:rPr>
              <a:t>Picture</a:t>
            </a:r>
            <a:r>
              <a:rPr lang="de-DE" sz="1600" dirty="0">
                <a:latin typeface="Roboto Condensed" panose="02000000000000000000" pitchFamily="2" charset="0"/>
                <a:ea typeface="Roboto Condensed" panose="02000000000000000000" pitchFamily="2" charset="0"/>
                <a:cs typeface="Arial" panose="020B0604020202020204" pitchFamily="34" charset="0"/>
              </a:rPr>
              <a:t> </a:t>
            </a:r>
          </a:p>
        </p:txBody>
      </p:sp>
      <p:pic>
        <p:nvPicPr>
          <p:cNvPr id="20" name="Grafik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744" y="284919"/>
            <a:ext cx="1499975" cy="582527"/>
          </a:xfrm>
          <a:prstGeom prst="rect">
            <a:avLst/>
          </a:prstGeom>
        </p:spPr>
      </p:pic>
      <p:sp>
        <p:nvSpPr>
          <p:cNvPr id="22" name="Textfeld 21"/>
          <p:cNvSpPr txBox="1"/>
          <p:nvPr/>
        </p:nvSpPr>
        <p:spPr>
          <a:xfrm>
            <a:off x="282632" y="3406034"/>
            <a:ext cx="6312131" cy="889795"/>
          </a:xfrm>
          <a:prstGeom prst="rect">
            <a:avLst/>
          </a:prstGeom>
          <a:noFill/>
        </p:spPr>
        <p:txBody>
          <a:bodyPr wrap="square" rtlCol="0">
            <a:spAutoFit/>
          </a:bodyPr>
          <a:lstStyle/>
          <a:p>
            <a:pPr lvl="0">
              <a:lnSpc>
                <a:spcPct val="107000"/>
              </a:lnSpc>
              <a:spcAft>
                <a:spcPts val="0"/>
              </a:spcAft>
            </a:pPr>
            <a:r>
              <a:rPr lang="de-DE" sz="1400" b="1" i="1" dirty="0">
                <a:latin typeface="Roboto Condensed" panose="02000000000000000000" pitchFamily="2" charset="0"/>
                <a:ea typeface="Roboto Condensed" panose="02000000000000000000" pitchFamily="2" charset="0"/>
                <a:cs typeface="Arial" panose="020B0604020202020204" pitchFamily="34" charset="0"/>
              </a:rPr>
              <a:t>Die größte Herausforderung für mich war…</a:t>
            </a:r>
          </a:p>
          <a:p>
            <a:pPr>
              <a:lnSpc>
                <a:spcPct val="107000"/>
              </a:lnSpc>
            </a:pPr>
            <a:r>
              <a:rPr lang="de-DE" sz="1200" b="1" i="1" dirty="0">
                <a:latin typeface="Roboto Condensed" panose="02000000000000000000" pitchFamily="2" charset="0"/>
                <a:ea typeface="Roboto Condensed" panose="02000000000000000000" pitchFamily="2" charset="0"/>
                <a:cs typeface="Arial" panose="020B0604020202020204" pitchFamily="34" charset="0"/>
              </a:rPr>
              <a:t>The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biggest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challenge</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for</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me</a:t>
            </a:r>
            <a:r>
              <a:rPr lang="de-DE" sz="1200" b="1" i="1" dirty="0">
                <a:latin typeface="Roboto Condensed" panose="02000000000000000000" pitchFamily="2" charset="0"/>
                <a:ea typeface="Roboto Condensed" panose="02000000000000000000" pitchFamily="2" charset="0"/>
                <a:cs typeface="Arial" panose="020B0604020202020204" pitchFamily="34" charset="0"/>
              </a:rPr>
              <a:t> was…</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a:p>
            <a:pPr algn="just"/>
            <a:r>
              <a:rPr lang="de-DE" sz="1200" dirty="0">
                <a:latin typeface="Roboto Condensed" panose="02000000000000000000" pitchFamily="2" charset="0"/>
                <a:ea typeface="Roboto Condensed" panose="02000000000000000000" pitchFamily="2" charset="0"/>
                <a:cs typeface="Arial" panose="020B0604020202020204" pitchFamily="34" charset="0"/>
              </a:rPr>
              <a:t>Text…</a:t>
            </a:r>
          </a:p>
        </p:txBody>
      </p:sp>
      <p:sp>
        <p:nvSpPr>
          <p:cNvPr id="24" name="Textfeld 23"/>
          <p:cNvSpPr txBox="1"/>
          <p:nvPr/>
        </p:nvSpPr>
        <p:spPr>
          <a:xfrm>
            <a:off x="282632" y="1450694"/>
            <a:ext cx="4765963" cy="553998"/>
          </a:xfrm>
          <a:prstGeom prst="rect">
            <a:avLst/>
          </a:prstGeom>
          <a:noFill/>
        </p:spPr>
        <p:txBody>
          <a:bodyPr wrap="square" rtlCol="0">
            <a:spAutoFit/>
          </a:bodyPr>
          <a:lstStyle/>
          <a:p>
            <a:r>
              <a:rPr lang="de-DE" sz="1600" b="1" dirty="0">
                <a:solidFill>
                  <a:srgbClr val="003366"/>
                </a:solidFill>
                <a:latin typeface="Roboto Condensed" panose="02000000000000000000" pitchFamily="2" charset="0"/>
                <a:ea typeface="Roboto Condensed" panose="02000000000000000000" pitchFamily="2" charset="0"/>
                <a:cs typeface="Arial" panose="020B0604020202020204" pitchFamily="34" charset="0"/>
              </a:rPr>
              <a:t>Erfahrungsbericht</a:t>
            </a:r>
          </a:p>
          <a:p>
            <a:r>
              <a:rPr lang="de-DE" sz="1400" b="1" dirty="0">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rPr>
              <a:t>Experience </a:t>
            </a:r>
            <a:r>
              <a:rPr lang="de-DE" sz="1400" b="1" dirty="0" err="1">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rPr>
              <a:t>report</a:t>
            </a:r>
            <a:endParaRPr lang="de-DE" sz="1400" b="1" dirty="0">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endParaRPr>
          </a:p>
        </p:txBody>
      </p:sp>
      <p:sp>
        <p:nvSpPr>
          <p:cNvPr id="26" name="Gleichschenkliges Dreieck 25"/>
          <p:cNvSpPr/>
          <p:nvPr/>
        </p:nvSpPr>
        <p:spPr>
          <a:xfrm rot="21402315">
            <a:off x="-1833063" y="-1292995"/>
            <a:ext cx="6590967" cy="2657088"/>
          </a:xfrm>
          <a:prstGeom prst="triangle">
            <a:avLst/>
          </a:prstGeom>
          <a:solidFill>
            <a:schemeClr val="accent5">
              <a:lumMod val="50000"/>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p:cNvSpPr txBox="1"/>
          <p:nvPr/>
        </p:nvSpPr>
        <p:spPr>
          <a:xfrm>
            <a:off x="162838" y="121084"/>
            <a:ext cx="4320493" cy="1300356"/>
          </a:xfrm>
          <a:prstGeom prst="rect">
            <a:avLst/>
          </a:prstGeom>
          <a:noFill/>
        </p:spPr>
        <p:txBody>
          <a:bodyPr wrap="square" numCol="1" rtlCol="0">
            <a:spAutoFit/>
          </a:bodyPr>
          <a:lstStyle/>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Vorname &amp; Name:</a:t>
            </a:r>
          </a:p>
          <a:p>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Surname</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&amp;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name</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Studiengang:</a:t>
            </a:r>
          </a:p>
          <a:p>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programme</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p>
          <a:p>
            <a:r>
              <a:rPr lang="de-DE" sz="105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Heimatland:</a:t>
            </a:r>
          </a:p>
          <a:p>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Home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country</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Zeitraum des Studiums:</a:t>
            </a:r>
          </a:p>
          <a:p>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Period</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of</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studying</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p:txBody>
      </p:sp>
    </p:spTree>
    <p:extLst>
      <p:ext uri="{BB962C8B-B14F-4D97-AF65-F5344CB8AC3E}">
        <p14:creationId xmlns:p14="http://schemas.microsoft.com/office/powerpoint/2010/main" val="91156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cstate="print">
            <a:extLst>
              <a:ext uri="{28A0092B-C50C-407E-A947-70E740481C1C}">
                <a14:useLocalDpi xmlns:a14="http://schemas.microsoft.com/office/drawing/2010/main" val="0"/>
              </a:ext>
            </a:extLst>
          </a:blip>
          <a:srcRect l="50232"/>
          <a:stretch>
            <a:fillRect/>
          </a:stretch>
        </p:blipFill>
        <p:spPr>
          <a:xfrm>
            <a:off x="1" y="8029184"/>
            <a:ext cx="1078260" cy="1876816"/>
          </a:xfrm>
          <a:prstGeom prst="rect">
            <a:avLst/>
          </a:prstGeom>
        </p:spPr>
      </p:pic>
      <p:sp>
        <p:nvSpPr>
          <p:cNvPr id="9" name="Textfeld 8"/>
          <p:cNvSpPr txBox="1"/>
          <p:nvPr/>
        </p:nvSpPr>
        <p:spPr>
          <a:xfrm>
            <a:off x="1" y="9487481"/>
            <a:ext cx="762744" cy="400110"/>
          </a:xfrm>
          <a:prstGeom prst="rect">
            <a:avLst/>
          </a:prstGeom>
          <a:noFill/>
        </p:spPr>
        <p:txBody>
          <a:bodyPr wrap="square" rtlCol="0">
            <a:spAutoFit/>
          </a:bodyPr>
          <a:lstStyle/>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Seite 3</a:t>
            </a:r>
          </a:p>
          <a:p>
            <a:r>
              <a:rPr lang="de-DE" sz="9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Page 3</a:t>
            </a:r>
          </a:p>
        </p:txBody>
      </p:sp>
      <p:sp>
        <p:nvSpPr>
          <p:cNvPr id="17" name="Textfeld 16"/>
          <p:cNvSpPr txBox="1"/>
          <p:nvPr/>
        </p:nvSpPr>
        <p:spPr>
          <a:xfrm>
            <a:off x="282632" y="2108443"/>
            <a:ext cx="5953204" cy="889795"/>
          </a:xfrm>
          <a:prstGeom prst="rect">
            <a:avLst/>
          </a:prstGeom>
          <a:noFill/>
        </p:spPr>
        <p:txBody>
          <a:bodyPr wrap="square" rtlCol="0">
            <a:spAutoFit/>
          </a:bodyPr>
          <a:lstStyle/>
          <a:p>
            <a:pPr lvl="0">
              <a:lnSpc>
                <a:spcPct val="107000"/>
              </a:lnSpc>
              <a:spcAft>
                <a:spcPts val="0"/>
              </a:spcAft>
            </a:pPr>
            <a:r>
              <a:rPr lang="de-DE" sz="1400" b="1" i="1" dirty="0">
                <a:latin typeface="Roboto Condensed" panose="02000000000000000000" pitchFamily="2" charset="0"/>
                <a:ea typeface="Roboto Condensed" panose="02000000000000000000" pitchFamily="2" charset="0"/>
                <a:cs typeface="Arial" panose="020B0604020202020204" pitchFamily="34" charset="0"/>
              </a:rPr>
              <a:t>Meine wichtigsten Eindrücke…</a:t>
            </a:r>
          </a:p>
          <a:p>
            <a:pPr lvl="0">
              <a:lnSpc>
                <a:spcPct val="107000"/>
              </a:lnSpc>
              <a:spcAft>
                <a:spcPts val="0"/>
              </a:spcAft>
            </a:pPr>
            <a:r>
              <a:rPr lang="de-DE" sz="1200" b="1" i="1" dirty="0" err="1">
                <a:latin typeface="Roboto Condensed" panose="02000000000000000000" pitchFamily="2" charset="0"/>
                <a:ea typeface="Roboto Condensed" panose="02000000000000000000" pitchFamily="2" charset="0"/>
                <a:cs typeface="Arial" panose="020B0604020202020204" pitchFamily="34" charset="0"/>
              </a:rPr>
              <a:t>My</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most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important</a:t>
            </a:r>
            <a:r>
              <a:rPr lang="de-DE" sz="1200" b="1" i="1" dirty="0">
                <a:latin typeface="Roboto Condensed" panose="02000000000000000000" pitchFamily="2" charset="0"/>
                <a:ea typeface="Roboto Condensed" panose="02000000000000000000" pitchFamily="2" charset="0"/>
                <a:cs typeface="Arial" panose="020B0604020202020204" pitchFamily="34" charset="0"/>
              </a:rPr>
              <a:t> </a:t>
            </a:r>
            <a:r>
              <a:rPr lang="de-DE" sz="1200" b="1" i="1" dirty="0" err="1">
                <a:latin typeface="Roboto Condensed" panose="02000000000000000000" pitchFamily="2" charset="0"/>
                <a:ea typeface="Roboto Condensed" panose="02000000000000000000" pitchFamily="2" charset="0"/>
                <a:cs typeface="Arial" panose="020B0604020202020204" pitchFamily="34" charset="0"/>
              </a:rPr>
              <a:t>impressions</a:t>
            </a:r>
            <a:r>
              <a:rPr lang="de-DE" sz="1200" b="1" i="1" dirty="0">
                <a:latin typeface="Roboto Condensed" panose="02000000000000000000" pitchFamily="2" charset="0"/>
                <a:ea typeface="Roboto Condensed" panose="02000000000000000000" pitchFamily="2" charset="0"/>
                <a:cs typeface="Arial" panose="020B0604020202020204" pitchFamily="34" charset="0"/>
              </a:rPr>
              <a:t>…</a:t>
            </a:r>
          </a:p>
          <a:p>
            <a:pPr algn="just"/>
            <a:endParaRPr lang="de-DE" sz="1200" dirty="0">
              <a:latin typeface="Roboto Condensed" panose="02000000000000000000" pitchFamily="2" charset="0"/>
              <a:ea typeface="Roboto Condensed" panose="02000000000000000000" pitchFamily="2" charset="0"/>
              <a:cs typeface="Arial" panose="020B0604020202020204" pitchFamily="34" charset="0"/>
            </a:endParaRPr>
          </a:p>
          <a:p>
            <a:pPr algn="just"/>
            <a:r>
              <a:rPr lang="de-DE" sz="1200" dirty="0">
                <a:latin typeface="Roboto Condensed" panose="02000000000000000000" pitchFamily="2" charset="0"/>
                <a:ea typeface="Roboto Condensed" panose="02000000000000000000" pitchFamily="2" charset="0"/>
                <a:cs typeface="Arial" panose="020B0604020202020204" pitchFamily="34" charset="0"/>
              </a:rPr>
              <a:t>Text…</a:t>
            </a:r>
          </a:p>
        </p:txBody>
      </p:sp>
      <p:pic>
        <p:nvPicPr>
          <p:cNvPr id="20" name="Grafik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744" y="284919"/>
            <a:ext cx="1499975" cy="582527"/>
          </a:xfrm>
          <a:prstGeom prst="rect">
            <a:avLst/>
          </a:prstGeom>
        </p:spPr>
      </p:pic>
      <p:sp>
        <p:nvSpPr>
          <p:cNvPr id="11" name="Textfeld 10"/>
          <p:cNvSpPr txBox="1"/>
          <p:nvPr/>
        </p:nvSpPr>
        <p:spPr>
          <a:xfrm>
            <a:off x="282632" y="1450694"/>
            <a:ext cx="4765963" cy="553998"/>
          </a:xfrm>
          <a:prstGeom prst="rect">
            <a:avLst/>
          </a:prstGeom>
          <a:noFill/>
        </p:spPr>
        <p:txBody>
          <a:bodyPr wrap="square" rtlCol="0">
            <a:spAutoFit/>
          </a:bodyPr>
          <a:lstStyle/>
          <a:p>
            <a:r>
              <a:rPr lang="de-DE" sz="1600" b="1" dirty="0">
                <a:solidFill>
                  <a:srgbClr val="003366"/>
                </a:solidFill>
                <a:latin typeface="Roboto Condensed" panose="02000000000000000000" pitchFamily="2" charset="0"/>
                <a:ea typeface="Roboto Condensed" panose="02000000000000000000" pitchFamily="2" charset="0"/>
                <a:cs typeface="Arial" panose="020B0604020202020204" pitchFamily="34" charset="0"/>
              </a:rPr>
              <a:t>Erfahrungsbericht</a:t>
            </a:r>
          </a:p>
          <a:p>
            <a:r>
              <a:rPr lang="de-DE" sz="1400" b="1" dirty="0">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rPr>
              <a:t>Experience </a:t>
            </a:r>
            <a:r>
              <a:rPr lang="de-DE" sz="1400" b="1" dirty="0" err="1">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rPr>
              <a:t>report</a:t>
            </a:r>
            <a:endParaRPr lang="de-DE" sz="1400" b="1" dirty="0">
              <a:solidFill>
                <a:srgbClr val="003366"/>
              </a:solidFill>
              <a:latin typeface="Roboto Condensed Light" panose="02000000000000000000" pitchFamily="2" charset="0"/>
              <a:ea typeface="Roboto Condensed Light" panose="02000000000000000000" pitchFamily="2" charset="0"/>
              <a:cs typeface="Arial" panose="020B0604020202020204" pitchFamily="34" charset="0"/>
            </a:endParaRPr>
          </a:p>
        </p:txBody>
      </p:sp>
      <p:sp>
        <p:nvSpPr>
          <p:cNvPr id="2" name="Textfeld 1"/>
          <p:cNvSpPr txBox="1"/>
          <p:nvPr/>
        </p:nvSpPr>
        <p:spPr>
          <a:xfrm>
            <a:off x="282632" y="7690387"/>
            <a:ext cx="3498112" cy="523220"/>
          </a:xfrm>
          <a:prstGeom prst="rect">
            <a:avLst/>
          </a:prstGeom>
          <a:noFill/>
        </p:spPr>
        <p:txBody>
          <a:bodyPr wrap="square" rtlCol="0">
            <a:spAutoFit/>
          </a:bodyPr>
          <a:lstStyle/>
          <a:p>
            <a:pPr algn="just"/>
            <a:r>
              <a:rPr lang="de-DE" sz="1400" dirty="0">
                <a:latin typeface="Roboto Condensed" panose="02000000000000000000" pitchFamily="2" charset="0"/>
                <a:ea typeface="Roboto Condensed" panose="02000000000000000000" pitchFamily="2" charset="0"/>
                <a:cs typeface="Arial" panose="020B0604020202020204" pitchFamily="34" charset="0"/>
              </a:rPr>
              <a:t>(Folie duplizieren und weitere Seiten erstellen.)</a:t>
            </a:r>
          </a:p>
          <a:p>
            <a:pPr algn="just"/>
            <a:r>
              <a:rPr lang="de-DE" sz="1400" dirty="0">
                <a:latin typeface="Roboto Condensed Light" panose="02000000000000000000" pitchFamily="2" charset="0"/>
                <a:ea typeface="Roboto Condensed Light" panose="02000000000000000000" pitchFamily="2" charset="0"/>
                <a:cs typeface="Arial" panose="020B0604020202020204" pitchFamily="34" charset="0"/>
              </a:rPr>
              <a:t>(</a:t>
            </a:r>
            <a:r>
              <a:rPr lang="de-DE" sz="1400" dirty="0" err="1">
                <a:latin typeface="Roboto Condensed Light" panose="02000000000000000000" pitchFamily="2" charset="0"/>
                <a:ea typeface="Roboto Condensed Light" panose="02000000000000000000" pitchFamily="2" charset="0"/>
                <a:cs typeface="Arial" panose="020B0604020202020204" pitchFamily="34" charset="0"/>
              </a:rPr>
              <a:t>D</a:t>
            </a:r>
            <a:r>
              <a:rPr lang="de-DE" sz="1200" dirty="0" err="1">
                <a:latin typeface="Roboto Condensed Light" panose="02000000000000000000" pitchFamily="2" charset="0"/>
                <a:ea typeface="Roboto Condensed Light" panose="02000000000000000000" pitchFamily="2" charset="0"/>
                <a:cs typeface="Arial" panose="020B0604020202020204" pitchFamily="34" charset="0"/>
              </a:rPr>
              <a:t>uplicate</a:t>
            </a:r>
            <a:r>
              <a:rPr lang="de-DE" sz="1200" dirty="0">
                <a:latin typeface="Roboto Condensed Light" panose="02000000000000000000" pitchFamily="2" charset="0"/>
                <a:ea typeface="Roboto Condensed Light" panose="02000000000000000000" pitchFamily="2" charset="0"/>
                <a:cs typeface="Arial" panose="020B0604020202020204" pitchFamily="34" charset="0"/>
              </a:rPr>
              <a:t> </a:t>
            </a:r>
            <a:r>
              <a:rPr lang="de-DE" sz="1200" dirty="0" err="1">
                <a:latin typeface="Roboto Condensed Light" panose="02000000000000000000" pitchFamily="2" charset="0"/>
                <a:ea typeface="Roboto Condensed Light" panose="02000000000000000000" pitchFamily="2" charset="0"/>
                <a:cs typeface="Arial" panose="020B0604020202020204" pitchFamily="34" charset="0"/>
              </a:rPr>
              <a:t>slide</a:t>
            </a:r>
            <a:r>
              <a:rPr lang="de-DE" sz="1200" dirty="0">
                <a:latin typeface="Roboto Condensed Light" panose="02000000000000000000" pitchFamily="2" charset="0"/>
                <a:ea typeface="Roboto Condensed Light" panose="02000000000000000000" pitchFamily="2" charset="0"/>
                <a:cs typeface="Arial" panose="020B0604020202020204" pitchFamily="34" charset="0"/>
              </a:rPr>
              <a:t> </a:t>
            </a:r>
            <a:r>
              <a:rPr lang="de-DE" sz="1200" dirty="0" err="1">
                <a:latin typeface="Roboto Condensed Light" panose="02000000000000000000" pitchFamily="2" charset="0"/>
                <a:ea typeface="Roboto Condensed Light" panose="02000000000000000000" pitchFamily="2" charset="0"/>
                <a:cs typeface="Arial" panose="020B0604020202020204" pitchFamily="34" charset="0"/>
              </a:rPr>
              <a:t>and</a:t>
            </a:r>
            <a:r>
              <a:rPr lang="de-DE" sz="1200" dirty="0">
                <a:latin typeface="Roboto Condensed Light" panose="02000000000000000000" pitchFamily="2" charset="0"/>
                <a:ea typeface="Roboto Condensed Light" panose="02000000000000000000" pitchFamily="2" charset="0"/>
                <a:cs typeface="Arial" panose="020B0604020202020204" pitchFamily="34" charset="0"/>
              </a:rPr>
              <a:t> </a:t>
            </a:r>
            <a:r>
              <a:rPr lang="de-DE" sz="1200" dirty="0" err="1">
                <a:latin typeface="Roboto Condensed Light" panose="02000000000000000000" pitchFamily="2" charset="0"/>
                <a:ea typeface="Roboto Condensed Light" panose="02000000000000000000" pitchFamily="2" charset="0"/>
                <a:cs typeface="Arial" panose="020B0604020202020204" pitchFamily="34" charset="0"/>
              </a:rPr>
              <a:t>create</a:t>
            </a:r>
            <a:r>
              <a:rPr lang="de-DE" sz="1200" dirty="0">
                <a:latin typeface="Roboto Condensed Light" panose="02000000000000000000" pitchFamily="2" charset="0"/>
                <a:ea typeface="Roboto Condensed Light" panose="02000000000000000000" pitchFamily="2" charset="0"/>
                <a:cs typeface="Arial" panose="020B0604020202020204" pitchFamily="34" charset="0"/>
              </a:rPr>
              <a:t> </a:t>
            </a:r>
            <a:r>
              <a:rPr lang="de-DE" sz="1200" dirty="0" err="1">
                <a:latin typeface="Roboto Condensed Light" panose="02000000000000000000" pitchFamily="2" charset="0"/>
                <a:ea typeface="Roboto Condensed Light" panose="02000000000000000000" pitchFamily="2" charset="0"/>
                <a:cs typeface="Arial" panose="020B0604020202020204" pitchFamily="34" charset="0"/>
              </a:rPr>
              <a:t>more</a:t>
            </a:r>
            <a:r>
              <a:rPr lang="de-DE" sz="1200" dirty="0">
                <a:latin typeface="Roboto Condensed Light" panose="02000000000000000000" pitchFamily="2" charset="0"/>
                <a:ea typeface="Roboto Condensed Light" panose="02000000000000000000" pitchFamily="2" charset="0"/>
                <a:cs typeface="Arial" panose="020B0604020202020204" pitchFamily="34" charset="0"/>
              </a:rPr>
              <a:t> </a:t>
            </a:r>
            <a:r>
              <a:rPr lang="de-DE" sz="1200" dirty="0" err="1">
                <a:latin typeface="Roboto Condensed Light" panose="02000000000000000000" pitchFamily="2" charset="0"/>
                <a:ea typeface="Roboto Condensed Light" panose="02000000000000000000" pitchFamily="2" charset="0"/>
                <a:cs typeface="Arial" panose="020B0604020202020204" pitchFamily="34" charset="0"/>
              </a:rPr>
              <a:t>pages</a:t>
            </a:r>
            <a:r>
              <a:rPr lang="de-DE" sz="1200" dirty="0">
                <a:latin typeface="Roboto Condensed Light" panose="02000000000000000000" pitchFamily="2" charset="0"/>
                <a:ea typeface="Roboto Condensed Light" panose="02000000000000000000" pitchFamily="2" charset="0"/>
                <a:cs typeface="Arial" panose="020B0604020202020204" pitchFamily="34" charset="0"/>
              </a:rPr>
              <a:t>.</a:t>
            </a:r>
            <a:r>
              <a:rPr lang="de-DE" sz="1400" dirty="0">
                <a:latin typeface="Roboto Condensed Light" panose="02000000000000000000" pitchFamily="2" charset="0"/>
                <a:ea typeface="Roboto Condensed Light" panose="02000000000000000000" pitchFamily="2" charset="0"/>
                <a:cs typeface="Arial" panose="020B0604020202020204" pitchFamily="34" charset="0"/>
              </a:rPr>
              <a:t>)</a:t>
            </a:r>
          </a:p>
        </p:txBody>
      </p:sp>
      <p:sp>
        <p:nvSpPr>
          <p:cNvPr id="13" name="Gleichschenkliges Dreieck 12"/>
          <p:cNvSpPr/>
          <p:nvPr/>
        </p:nvSpPr>
        <p:spPr>
          <a:xfrm rot="21402315">
            <a:off x="-1833063" y="-1292995"/>
            <a:ext cx="6590967" cy="2657088"/>
          </a:xfrm>
          <a:prstGeom prst="triangle">
            <a:avLst/>
          </a:prstGeom>
          <a:solidFill>
            <a:schemeClr val="accent5">
              <a:lumMod val="50000"/>
              <a:alpha val="9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p:cNvSpPr txBox="1"/>
          <p:nvPr/>
        </p:nvSpPr>
        <p:spPr>
          <a:xfrm>
            <a:off x="162838" y="121084"/>
            <a:ext cx="4320493" cy="1300356"/>
          </a:xfrm>
          <a:prstGeom prst="rect">
            <a:avLst/>
          </a:prstGeom>
          <a:noFill/>
        </p:spPr>
        <p:txBody>
          <a:bodyPr wrap="square" numCol="1" rtlCol="0">
            <a:spAutoFit/>
          </a:bodyPr>
          <a:lstStyle/>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Vorname &amp; Name:</a:t>
            </a:r>
          </a:p>
          <a:p>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Surname</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&amp;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name</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Studiengang:</a:t>
            </a:r>
          </a:p>
          <a:p>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programme</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p>
          <a:p>
            <a:r>
              <a:rPr lang="de-DE" sz="105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Heimatland:</a:t>
            </a:r>
          </a:p>
          <a:p>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Home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country</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a:p>
            <a:r>
              <a:rPr lang="de-DE" sz="1100"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Zeitraum des Studiums:</a:t>
            </a:r>
          </a:p>
          <a:p>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Period</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of</a:t>
            </a:r>
            <a:r>
              <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 </a:t>
            </a:r>
            <a:r>
              <a:rPr lang="de-DE" sz="800" dirty="0" err="1">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rPr>
              <a:t>studying</a:t>
            </a:r>
            <a:endParaRPr lang="de-DE" sz="800" dirty="0">
              <a:solidFill>
                <a:schemeClr val="bg1"/>
              </a:solidFill>
              <a:latin typeface="Roboto Condensed Light" panose="02000000000000000000" pitchFamily="2" charset="0"/>
              <a:ea typeface="Roboto Condensed Light" panose="02000000000000000000" pitchFamily="2" charset="0"/>
              <a:cs typeface="Arial" panose="020B0604020202020204" pitchFamily="34" charset="0"/>
            </a:endParaRPr>
          </a:p>
        </p:txBody>
      </p:sp>
    </p:spTree>
    <p:extLst>
      <p:ext uri="{BB962C8B-B14F-4D97-AF65-F5344CB8AC3E}">
        <p14:creationId xmlns:p14="http://schemas.microsoft.com/office/powerpoint/2010/main" val="238064085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834</Words>
  <Application>Microsoft Office PowerPoint</Application>
  <PresentationFormat>A4-Papier (210 x 297 mm)</PresentationFormat>
  <Paragraphs>120</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Calibri Light</vt:lpstr>
      <vt:lpstr>Roboto Condensed</vt:lpstr>
      <vt:lpstr>Roboto Condensed Light</vt:lpstr>
      <vt:lpstr>Office</vt:lpstr>
      <vt:lpstr>PowerPoint-Präsentation</vt:lpstr>
      <vt:lpstr>PowerPoint-Präsentation</vt:lpstr>
      <vt:lpstr>PowerPoint-Präsentation</vt:lpstr>
      <vt:lpstr>PowerPoint-Präsentation</vt:lpstr>
    </vt:vector>
  </TitlesOfParts>
  <Company>Ernst-Abbe-Hochschule Jena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Hillmann, Julia</dc:creator>
  <cp:lastModifiedBy>Schäf, Robert</cp:lastModifiedBy>
  <cp:revision>61</cp:revision>
  <cp:lastPrinted>2023-12-04T15:30:17Z</cp:lastPrinted>
  <dcterms:created xsi:type="dcterms:W3CDTF">2022-03-04T09:43:00Z</dcterms:created>
  <dcterms:modified xsi:type="dcterms:W3CDTF">2026-05-26T12:43:53Z</dcterms:modified>
</cp:coreProperties>
</file>