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9BB1"/>
    <a:srgbClr val="0099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200" d="100"/>
          <a:sy n="200" d="100"/>
        </p:scale>
        <p:origin x="714" y="19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smtClean="0"/>
              <a:t>Titelmasterformat durch Klicken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21.11.2024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310021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21.11.2024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25151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21.11.2024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305144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EB6BD0-592A-4283-8224-34652F8BE343}" type="datetimeFigureOut">
              <a:rPr lang="de-DE" smtClean="0"/>
              <a:t>21.11.2024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162071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6BEB6BD0-592A-4283-8224-34652F8BE343}" type="datetimeFigureOut">
              <a:rPr lang="de-DE" smtClean="0"/>
              <a:t>21.11.2024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247627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6BEB6BD0-592A-4283-8224-34652F8BE343}" type="datetimeFigureOut">
              <a:rPr lang="de-DE" smtClean="0"/>
              <a:t>21.11.2024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14297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4" name="Content Placeholder 3"/>
          <p:cNvSpPr>
            <a:spLocks noGrp="1"/>
          </p:cNvSpPr>
          <p:nvPr>
            <p:ph sz="half" idx="2"/>
          </p:nvPr>
        </p:nvSpPr>
        <p:spPr>
          <a:xfrm>
            <a:off x="472381" y="3618442"/>
            <a:ext cx="2901255"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Formatvorlagen des Textmasters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6BEB6BD0-592A-4283-8224-34652F8BE343}" type="datetimeFigureOut">
              <a:rPr lang="de-DE" smtClean="0"/>
              <a:t>21.11.2024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89369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6BEB6BD0-592A-4283-8224-34652F8BE343}" type="datetimeFigureOut">
              <a:rPr lang="de-DE" smtClean="0"/>
              <a:t>21.11.2024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64571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B6BD0-592A-4283-8224-34652F8BE343}" type="datetimeFigureOut">
              <a:rPr lang="de-DE" smtClean="0"/>
              <a:t>21.11.2024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512473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6BEB6BD0-592A-4283-8224-34652F8BE343}" type="datetimeFigureOut">
              <a:rPr lang="de-DE" smtClean="0"/>
              <a:t>21.11.2024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427198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6BEB6BD0-592A-4283-8224-34652F8BE343}" type="datetimeFigureOut">
              <a:rPr lang="de-DE" smtClean="0"/>
              <a:t>21.11.2024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935D8FD-CDCF-4A2E-9DDD-F5FDD9DA9D7B}" type="slidenum">
              <a:rPr lang="de-DE" smtClean="0"/>
              <a:t>‹Nr.›</a:t>
            </a:fld>
            <a:endParaRPr lang="de-DE"/>
          </a:p>
        </p:txBody>
      </p:sp>
    </p:spTree>
    <p:extLst>
      <p:ext uri="{BB962C8B-B14F-4D97-AF65-F5344CB8AC3E}">
        <p14:creationId xmlns:p14="http://schemas.microsoft.com/office/powerpoint/2010/main" val="2223094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BEB6BD0-592A-4283-8224-34652F8BE343}" type="datetimeFigureOut">
              <a:rPr lang="de-DE" smtClean="0"/>
              <a:t>21.11.2024</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935D8FD-CDCF-4A2E-9DDD-F5FDD9DA9D7B}" type="slidenum">
              <a:rPr lang="de-DE" smtClean="0"/>
              <a:t>‹Nr.›</a:t>
            </a:fld>
            <a:endParaRPr lang="de-DE"/>
          </a:p>
        </p:txBody>
      </p:sp>
    </p:spTree>
    <p:extLst>
      <p:ext uri="{BB962C8B-B14F-4D97-AF65-F5344CB8AC3E}">
        <p14:creationId xmlns:p14="http://schemas.microsoft.com/office/powerpoint/2010/main" val="28629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eah-jena.de/international/foerdermoeglichkeiten/erasmus" TargetMode="External"/><Relationship Id="rId5" Type="http://schemas.openxmlformats.org/officeDocument/2006/relationships/image" Target="NUL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l="50232"/>
          <a:stretch>
            <a:fillRect/>
          </a:stretch>
        </p:blipFill>
        <p:spPr>
          <a:xfrm>
            <a:off x="1" y="8029184"/>
            <a:ext cx="1078260" cy="1876816"/>
          </a:xfrm>
          <a:prstGeom prst="rect">
            <a:avLst/>
          </a:prstGeom>
        </p:spPr>
      </p:pic>
      <p:sp>
        <p:nvSpPr>
          <p:cNvPr id="7" name="Textfeld 6"/>
          <p:cNvSpPr txBox="1"/>
          <p:nvPr/>
        </p:nvSpPr>
        <p:spPr>
          <a:xfrm>
            <a:off x="162838" y="121084"/>
            <a:ext cx="4320493" cy="338554"/>
          </a:xfrm>
          <a:prstGeom prst="rect">
            <a:avLst/>
          </a:prstGeom>
          <a:noFill/>
        </p:spPr>
        <p:txBody>
          <a:bodyPr wrap="square" rtlCol="0">
            <a:spAutoFit/>
          </a:bodyPr>
          <a:lstStyle/>
          <a:p>
            <a:r>
              <a:rPr lang="de-DE" sz="1600" dirty="0" smtClean="0">
                <a:solidFill>
                  <a:schemeClr val="bg1"/>
                </a:solidFill>
                <a:latin typeface="Arial" panose="020B0604020202020204" pitchFamily="34" charset="0"/>
                <a:cs typeface="Arial" panose="020B0604020202020204" pitchFamily="34" charset="0"/>
              </a:rPr>
              <a:t>Vorlage Erfahrungsbericht</a:t>
            </a:r>
            <a:endParaRPr lang="de-DE" sz="1600" dirty="0">
              <a:solidFill>
                <a:schemeClr val="bg1"/>
              </a:solidFill>
              <a:latin typeface="Arial" panose="020B0604020202020204" pitchFamily="34" charset="0"/>
              <a:cs typeface="Arial" panose="020B0604020202020204" pitchFamily="34" charset="0"/>
            </a:endParaRPr>
          </a:p>
        </p:txBody>
      </p:sp>
      <p:sp>
        <p:nvSpPr>
          <p:cNvPr id="10" name="Rechteck 9"/>
          <p:cNvSpPr/>
          <p:nvPr/>
        </p:nvSpPr>
        <p:spPr>
          <a:xfrm>
            <a:off x="420129" y="5587407"/>
            <a:ext cx="3011560" cy="3234732"/>
          </a:xfrm>
          <a:prstGeom prst="rect">
            <a:avLst/>
          </a:prstGeom>
          <a:solidFill>
            <a:schemeClr val="accent5">
              <a:lumMod val="50000"/>
              <a:alpha val="50000"/>
            </a:schemeClr>
          </a:solidFill>
        </p:spPr>
        <p:txBody>
          <a:bodyPr wrap="square">
            <a:spAutoFit/>
          </a:bodyPr>
          <a:lstStyle/>
          <a:p>
            <a:pPr>
              <a:spcAft>
                <a:spcPts val="0"/>
              </a:spcAft>
            </a:pPr>
            <a:endParaRPr lang="de-DE" sz="2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1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Erfahrungsbericht zum Studium an der EAH Jena</a:t>
            </a:r>
            <a:endParaRPr lang="de-DE" sz="11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Bitte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schildern Sie Ihre wichtigsten Eindrücke:</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Name, Studiengang, Heimatland, Zeitraum des Studiums an der EAH</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Erlebnisse in einem Satz!</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Warum habe ich mich für ein Studium an der EAH Jena entschieden?</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Das hat mir geholfen, mein Studium an der EAH Jena erfolgreich zu überstehen</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 Alltag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in Jena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(Wohnen,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Einkaufen</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Essen</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Freunde, Hobbies)</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Lieblingsorte in Jena</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Highlights der Studienzeit in Jena</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Das lief ganz anders als erwartet und hat mir Schwierigkeiten bereitet</a:t>
            </a:r>
          </a:p>
          <a:p>
            <a:pPr marL="182563" lvl="0" indent="-182563">
              <a:lnSpc>
                <a:spcPct val="107000"/>
              </a:lnSpc>
              <a:spcAft>
                <a:spcPts val="0"/>
              </a:spcAft>
              <a:buFont typeface="+mj-lt"/>
              <a:buAutoNum type="arabicParenR"/>
            </a:pP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Diese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Situation hat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meinen Horizont erweitert</a:t>
            </a:r>
            <a:endPar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marL="182563" lvl="0" indent="-182563">
              <a:lnSpc>
                <a:spcPct val="107000"/>
              </a:lnSpc>
              <a:spcAft>
                <a:spcPts val="800"/>
              </a:spcAft>
              <a:buFont typeface="+mj-lt"/>
              <a:buAutoNum type="arabicParenR"/>
            </a:pP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Mein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bester Tipp </a:t>
            </a:r>
            <a:r>
              <a:rPr lang="de-DE" sz="10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an </a:t>
            </a:r>
            <a:r>
              <a:rPr lang="de-DE" sz="10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internationale Studierende der EAH Jena</a:t>
            </a:r>
          </a:p>
        </p:txBody>
      </p:sp>
      <p:sp>
        <p:nvSpPr>
          <p:cNvPr id="13" name="Rechteck 12"/>
          <p:cNvSpPr/>
          <p:nvPr/>
        </p:nvSpPr>
        <p:spPr>
          <a:xfrm>
            <a:off x="420129" y="1668089"/>
            <a:ext cx="3011560" cy="3862596"/>
          </a:xfrm>
          <a:prstGeom prst="rect">
            <a:avLst/>
          </a:prstGeom>
        </p:spPr>
        <p:txBody>
          <a:bodyPr wrap="square" numCol="1">
            <a:spAutoFit/>
          </a:bodyPr>
          <a:lstStyle/>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Liebe Stipendiatinnen und Stipendiaten,</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wir </a:t>
            </a:r>
            <a:r>
              <a:rPr lang="de-DE" sz="1000" dirty="0">
                <a:latin typeface="Roboto Condensed" panose="02000000000000000000" pitchFamily="2" charset="0"/>
                <a:ea typeface="Roboto Condensed" panose="02000000000000000000" pitchFamily="2" charset="0"/>
                <a:cs typeface="Arial" panose="020B0604020202020204" pitchFamily="34" charset="0"/>
              </a:rPr>
              <a:t>freuen uns, dass </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wir Sie mit dem Studienabschluss-Stipendium des DAAD dabei unterstützen, Ihr Studium erfolgreich abzuschließen. Nun möchten wir Sie um Ihre Unterstützung bitten. Bitte schreiben Sie einen kurzen Erfahrungsbericht zu Ihrem Studium an der EAH Jena in Deutsch oder Englisch. Das ist für Sie als Rückblick hilfreich, vor allem aber auch für neue, internationale Studierende </a:t>
            </a:r>
            <a:r>
              <a:rPr lang="de-DE" sz="1000" dirty="0">
                <a:latin typeface="Roboto Condensed" panose="02000000000000000000" pitchFamily="2" charset="0"/>
                <a:ea typeface="Roboto Condensed" panose="02000000000000000000" pitchFamily="2" charset="0"/>
                <a:cs typeface="Arial" panose="020B0604020202020204" pitchFamily="34" charset="0"/>
              </a:rPr>
              <a:t>der </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EAH Jena interessant, die von Ihren Erfahrungen profitieren können.</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Bitte orientieren Sie sich an den unten genannten Punkten. Sie können diese gern als Teilüberschriften verwenden. Auf den folgenden Seiten können Sie in der PowerPoint-Datei direkt weiterarbeiten. Bitte fügen Sie auch Fotos ein. Das Layout kann frei gestaltet werden.</a:t>
            </a:r>
          </a:p>
          <a:p>
            <a:pPr>
              <a:spcAft>
                <a:spcPts val="600"/>
              </a:spcAft>
            </a:pP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Bitte schicken Sie den finalen Bericht als PDF-Datei bis spätestens </a:t>
            </a: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31.03.2025 </a:t>
            </a:r>
            <a:r>
              <a:rPr lang="de-DE" sz="1000" b="1" dirty="0" smtClean="0">
                <a:latin typeface="Roboto Condensed" panose="02000000000000000000" pitchFamily="2" charset="0"/>
                <a:ea typeface="Roboto Condensed" panose="02000000000000000000" pitchFamily="2" charset="0"/>
                <a:cs typeface="Arial" panose="020B0604020202020204" pitchFamily="34" charset="0"/>
              </a:rPr>
              <a:t>an:</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 </a:t>
            </a:r>
            <a:r>
              <a:rPr lang="de-DE" sz="1000" u="sng" dirty="0">
                <a:latin typeface="Roboto Condensed" panose="02000000000000000000" pitchFamily="2" charset="0"/>
                <a:ea typeface="Roboto Condensed" panose="02000000000000000000" pitchFamily="2" charset="0"/>
                <a:hlinkClick r:id="rId6"/>
              </a:rPr>
              <a:t>auslandsamt@eah-jena.de</a:t>
            </a:r>
            <a:r>
              <a:rPr lang="de-DE" sz="1000" dirty="0" smtClean="0">
                <a:latin typeface="Roboto Condensed" panose="02000000000000000000" pitchFamily="2" charset="0"/>
                <a:ea typeface="Roboto Condensed" panose="02000000000000000000" pitchFamily="2" charset="0"/>
                <a:cs typeface="Arial" panose="020B0604020202020204" pitchFamily="34" charset="0"/>
              </a:rPr>
              <a:t>. </a:t>
            </a:r>
          </a:p>
          <a:p>
            <a:pPr>
              <a:spcAft>
                <a:spcPts val="600"/>
              </a:spcAft>
            </a:pPr>
            <a:r>
              <a:rPr lang="de-DE" sz="1000" dirty="0" smtClean="0">
                <a:latin typeface="Roboto Condensed" panose="02000000000000000000" pitchFamily="2" charset="0"/>
                <a:ea typeface="Roboto Condensed" panose="02000000000000000000" pitchFamily="2" charset="0"/>
                <a:cs typeface="Arial" panose="020B0604020202020204" pitchFamily="34" charset="0"/>
              </a:rPr>
              <a:t>Wenn Sie damit einverstanden sind, dass wir den Bericht auf den Internetseiten der EAH Jena veröffentlichen dürfen, unterschreiben Sie bitte die Einwilligungserklärung.</a:t>
            </a:r>
            <a:endParaRPr lang="de-DE" sz="1000" dirty="0">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Besten</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 Dank </a:t>
            </a: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im</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 </a:t>
            </a:r>
            <a:r>
              <a:rPr lang="en-US" sz="1000" dirty="0" err="1" smtClean="0">
                <a:latin typeface="Roboto Condensed" panose="02000000000000000000" pitchFamily="2" charset="0"/>
                <a:ea typeface="Roboto Condensed" panose="02000000000000000000" pitchFamily="2" charset="0"/>
                <a:cs typeface="Arial" panose="020B0604020202020204" pitchFamily="34" charset="0"/>
              </a:rPr>
              <a:t>Voraus</a:t>
            </a:r>
            <a:r>
              <a:rPr lang="en-US" sz="1000" dirty="0" smtClean="0">
                <a:latin typeface="Roboto Condensed" panose="02000000000000000000" pitchFamily="2" charset="0"/>
                <a:ea typeface="Roboto Condensed" panose="02000000000000000000" pitchFamily="2" charset="0"/>
                <a:cs typeface="Arial" panose="020B0604020202020204" pitchFamily="34" charset="0"/>
              </a:rPr>
              <a:t>!</a:t>
            </a:r>
          </a:p>
        </p:txBody>
      </p:sp>
      <p:sp>
        <p:nvSpPr>
          <p:cNvPr id="15" name="Gleichschenkliges Dreieck 14"/>
          <p:cNvSpPr/>
          <p:nvPr/>
        </p:nvSpPr>
        <p:spPr>
          <a:xfrm rot="21402315">
            <a:off x="-1794963" y="-141491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216517" y="436676"/>
            <a:ext cx="2568005" cy="584775"/>
          </a:xfrm>
          <a:prstGeom prst="rect">
            <a:avLst/>
          </a:prstGeom>
          <a:noFill/>
        </p:spPr>
        <p:txBody>
          <a:bodyPr wrap="square" rtlCol="0">
            <a:spAutoFit/>
          </a:bodyPr>
          <a:lstStyle/>
          <a:p>
            <a:r>
              <a:rPr lang="de-DE" sz="16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Vorlage Erfahrungsbericht</a:t>
            </a:r>
          </a:p>
          <a:p>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Template </a:t>
            </a:r>
            <a:r>
              <a:rPr lang="de-DE" sz="16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a:t>
            </a:r>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6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report</a:t>
            </a:r>
            <a:r>
              <a:rPr lang="de-DE" sz="16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endParaRPr lang="de-DE" sz="16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7" name="Textfeld 16"/>
          <p:cNvSpPr txBox="1"/>
          <p:nvPr/>
        </p:nvSpPr>
        <p:spPr>
          <a:xfrm>
            <a:off x="4340646" y="9148330"/>
            <a:ext cx="2171365" cy="430887"/>
          </a:xfrm>
          <a:prstGeom prst="rect">
            <a:avLst/>
          </a:prstGeom>
          <a:solidFill>
            <a:schemeClr val="bg1">
              <a:lumMod val="95000"/>
            </a:schemeClr>
          </a:solidFill>
        </p:spPr>
        <p:txBody>
          <a:bodyPr wrap="square" rtlCol="0">
            <a:spAutoFit/>
          </a:bodyPr>
          <a:lstStyle/>
          <a:p>
            <a:pPr algn="r">
              <a:spcAft>
                <a:spcPts val="0"/>
              </a:spcAft>
            </a:pPr>
            <a:r>
              <a:rPr lang="en-US" sz="1100" dirty="0" smtClean="0">
                <a:latin typeface="Roboto Condensed" panose="02000000000000000000" pitchFamily="2" charset="0"/>
                <a:ea typeface="Roboto Condensed" panose="02000000000000000000" pitchFamily="2" charset="0"/>
                <a:cs typeface="Arial" panose="020B0604020202020204" pitchFamily="34" charset="0"/>
              </a:rPr>
              <a:t>International Office</a:t>
            </a:r>
          </a:p>
          <a:p>
            <a:pPr algn="r">
              <a:spcAft>
                <a:spcPts val="0"/>
              </a:spcAft>
            </a:pPr>
            <a:r>
              <a:rPr lang="en-US" sz="1100" dirty="0">
                <a:latin typeface="Roboto Condensed" panose="02000000000000000000" pitchFamily="2" charset="0"/>
                <a:ea typeface="Roboto Condensed" panose="02000000000000000000" pitchFamily="2" charset="0"/>
                <a:cs typeface="Arial" panose="020B0604020202020204" pitchFamily="34" charset="0"/>
              </a:rPr>
              <a:t>auslandsamt@eah-jena.de</a:t>
            </a:r>
          </a:p>
        </p:txBody>
      </p:sp>
      <p:sp>
        <p:nvSpPr>
          <p:cNvPr id="11" name="Rechteck 10"/>
          <p:cNvSpPr/>
          <p:nvPr/>
        </p:nvSpPr>
        <p:spPr>
          <a:xfrm>
            <a:off x="3431689" y="1665375"/>
            <a:ext cx="3011560" cy="3785652"/>
          </a:xfrm>
          <a:prstGeom prst="rect">
            <a:avLst/>
          </a:prstGeom>
        </p:spPr>
        <p:txBody>
          <a:bodyPr wrap="square" numCol="1">
            <a:spAutoFit/>
          </a:bodyPr>
          <a:lstStyle/>
          <a:p>
            <a:pPr>
              <a:spcAft>
                <a:spcPts val="0"/>
              </a:spcAft>
            </a:pPr>
            <a:r>
              <a:rPr lang="en-US" sz="1000" dirty="0">
                <a:latin typeface="Roboto Condensed Light" panose="02000000000000000000" pitchFamily="2" charset="0"/>
                <a:ea typeface="Roboto Condensed Light" panose="02000000000000000000" pitchFamily="2" charset="0"/>
                <a:cs typeface="Arial" panose="020B0604020202020204" pitchFamily="34" charset="0"/>
              </a:rPr>
              <a:t>Dear scholarship holders</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a:t>
            </a: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We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are delighted that we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can support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in successfully completing your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study </a:t>
            </a:r>
            <a:r>
              <a:rPr lang="en-US" sz="1000" dirty="0" err="1">
                <a:latin typeface="Roboto Condensed Light" panose="02000000000000000000" pitchFamily="2" charset="0"/>
                <a:ea typeface="Roboto Condensed Light" panose="02000000000000000000" pitchFamily="2" charset="0"/>
                <a:cs typeface="Arial" panose="020B0604020202020204" pitchFamily="34" charset="0"/>
              </a:rPr>
              <a:t>programme</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 with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the End-Of-Study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Scholarship of the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DAAD. Now,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we would like to ask for your support. Please write a short report on your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experience at the EAH Jena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in German or English. This will be helpful for you as a review, but will also be of particular interest to new international students at the EAH Jena, who can benefit from your experiences. </a:t>
            </a: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Please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use the points below as a guide. You are welcome to use them as subheadings. You can continue working directly in the PowerPoint file on the following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pages.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Please also insert photos. The layout can be freely designed</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a:t>
            </a: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b="1" dirty="0" smtClean="0">
                <a:latin typeface="Roboto Condensed Light" panose="02000000000000000000" pitchFamily="2" charset="0"/>
                <a:ea typeface="Roboto Condensed Light" panose="02000000000000000000" pitchFamily="2" charset="0"/>
                <a:cs typeface="Arial" panose="020B0604020202020204" pitchFamily="34" charset="0"/>
              </a:rPr>
              <a:t>Please </a:t>
            </a:r>
            <a:r>
              <a:rPr lang="en-US" sz="1000" b="1" dirty="0">
                <a:latin typeface="Roboto Condensed Light" panose="02000000000000000000" pitchFamily="2" charset="0"/>
                <a:ea typeface="Roboto Condensed Light" panose="02000000000000000000" pitchFamily="2" charset="0"/>
                <a:cs typeface="Arial" panose="020B0604020202020204" pitchFamily="34" charset="0"/>
              </a:rPr>
              <a:t>send the final report as a PDF file by 31 March </a:t>
            </a:r>
            <a:r>
              <a:rPr lang="en-US" sz="1000" b="1" dirty="0" smtClean="0">
                <a:latin typeface="Roboto Condensed Light" panose="02000000000000000000" pitchFamily="2" charset="0"/>
                <a:ea typeface="Roboto Condensed Light" panose="02000000000000000000" pitchFamily="2" charset="0"/>
                <a:cs typeface="Arial" panose="020B0604020202020204" pitchFamily="34" charset="0"/>
              </a:rPr>
              <a:t>2025 </a:t>
            </a:r>
            <a:r>
              <a:rPr lang="en-US" sz="1000" b="1" dirty="0">
                <a:latin typeface="Roboto Condensed Light" panose="02000000000000000000" pitchFamily="2" charset="0"/>
                <a:ea typeface="Roboto Condensed Light" panose="02000000000000000000" pitchFamily="2" charset="0"/>
                <a:cs typeface="Arial" panose="020B0604020202020204" pitchFamily="34" charset="0"/>
              </a:rPr>
              <a:t>at the latest to:</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000" u="sng" dirty="0">
                <a:latin typeface="Roboto Condensed Light" panose="02000000000000000000" pitchFamily="2" charset="0"/>
                <a:ea typeface="Roboto Condensed Light" panose="02000000000000000000" pitchFamily="2" charset="0"/>
                <a:hlinkClick r:id="rId6"/>
              </a:rPr>
              <a:t>auslandsamt@eah-jena.de</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 </a:t>
            </a:r>
          </a:p>
          <a:p>
            <a:pPr>
              <a:spcAft>
                <a:spcPts val="0"/>
              </a:spcAft>
            </a:pP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If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agree that we may publish the report on the EAH Jena website, please sign the declaration of consent. </a:t>
            </a:r>
            <a:endParaRPr lang="en-US" sz="1000" dirty="0" smtClean="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endParaRPr lang="en-US" sz="1000" dirty="0">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0"/>
              </a:spcAft>
            </a:pP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Thank </a:t>
            </a:r>
            <a:r>
              <a:rPr lang="en-US" sz="1000" dirty="0">
                <a:latin typeface="Roboto Condensed Light" panose="02000000000000000000" pitchFamily="2" charset="0"/>
                <a:ea typeface="Roboto Condensed Light" panose="02000000000000000000" pitchFamily="2" charset="0"/>
                <a:cs typeface="Arial" panose="020B0604020202020204" pitchFamily="34" charset="0"/>
              </a:rPr>
              <a:t>you very </a:t>
            </a:r>
            <a:r>
              <a:rPr lang="en-US" sz="1000" dirty="0" smtClean="0">
                <a:latin typeface="Roboto Condensed Light" panose="02000000000000000000" pitchFamily="2" charset="0"/>
                <a:ea typeface="Roboto Condensed Light" panose="02000000000000000000" pitchFamily="2" charset="0"/>
                <a:cs typeface="Arial" panose="020B0604020202020204" pitchFamily="34" charset="0"/>
              </a:rPr>
              <a:t>much in advance!</a:t>
            </a:r>
            <a:endParaRPr lang="de-DE" sz="1050" dirty="0">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4" name="Rechteck 13"/>
          <p:cNvSpPr/>
          <p:nvPr/>
        </p:nvSpPr>
        <p:spPr>
          <a:xfrm>
            <a:off x="3431689" y="5587405"/>
            <a:ext cx="3078057" cy="3236400"/>
          </a:xfrm>
          <a:prstGeom prst="rect">
            <a:avLst/>
          </a:prstGeom>
          <a:solidFill>
            <a:schemeClr val="accent5">
              <a:lumMod val="50000"/>
              <a:alpha val="50000"/>
            </a:schemeClr>
          </a:solidFill>
        </p:spPr>
        <p:txBody>
          <a:bodyPr wrap="square">
            <a:spAutoFit/>
          </a:bodyPr>
          <a:lstStyle/>
          <a:p>
            <a:pPr>
              <a:spcAft>
                <a:spcPts val="0"/>
              </a:spcAft>
            </a:pPr>
            <a:endParaRPr lang="de-DE" sz="300" b="1"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pPr>
              <a:spcAft>
                <a:spcPts val="600"/>
              </a:spcAft>
            </a:pP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report</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on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100" b="1"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100" b="1"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 </a:t>
            </a:r>
            <a:endParaRPr lang="de-DE" sz="11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a:spcAft>
                <a:spcPts val="600"/>
              </a:spcAft>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Please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describe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your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most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important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impressions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Enter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your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experiences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one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sentence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Why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decide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to</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Things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helped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to</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get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through</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successfully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everyday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life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living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shopping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eating</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friends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hobbies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favourite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places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highlights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 Jena </a:t>
            </a:r>
          </a:p>
          <a:p>
            <a:pPr marL="182563" lvl="0" indent="-182563">
              <a:lnSpc>
                <a:spcPct val="107000"/>
              </a:lnSpc>
              <a:spcAft>
                <a:spcPts val="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went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very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differently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than</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expected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and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caused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difficulties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for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me</a:t>
            </a:r>
            <a:endPar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0"/>
              </a:spcAft>
              <a:buFont typeface="+mj-lt"/>
              <a:buAutoNum type="arabicParenR"/>
            </a:pP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This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situation</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has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broadened</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horizons</a:t>
            </a:r>
            <a:endParaRPr lang="de-DE" sz="10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pPr marL="182563" lvl="0" indent="-182563">
              <a:lnSpc>
                <a:spcPct val="107000"/>
              </a:lnSpc>
              <a:spcAft>
                <a:spcPts val="800"/>
              </a:spcAft>
              <a:buFont typeface="+mj-lt"/>
              <a:buAutoNum type="arabicParenR"/>
            </a:pP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My</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best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hint</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for</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international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students</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t>
            </a:r>
            <a:r>
              <a:rPr lang="de-DE" sz="10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the</a:t>
            </a:r>
            <a:r>
              <a:rPr lang="de-DE" sz="10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EAH Jena</a:t>
            </a:r>
          </a:p>
        </p:txBody>
      </p:sp>
      <p:pic>
        <p:nvPicPr>
          <p:cNvPr id="3" name="Grafik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Tree>
    <p:extLst>
      <p:ext uri="{BB962C8B-B14F-4D97-AF65-F5344CB8AC3E}">
        <p14:creationId xmlns:p14="http://schemas.microsoft.com/office/powerpoint/2010/main" val="2978859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l="50232"/>
          <a:stretch>
            <a:fillRect/>
          </a:stretch>
        </p:blipFill>
        <p:spPr>
          <a:xfrm>
            <a:off x="1" y="8029184"/>
            <a:ext cx="1078260" cy="1876816"/>
          </a:xfrm>
          <a:prstGeom prst="rect">
            <a:avLst/>
          </a:prstGeom>
        </p:spPr>
      </p:pic>
      <p:sp>
        <p:nvSpPr>
          <p:cNvPr id="6" name="Gleichschenkliges Dreieck 5"/>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9" name="Textfeld 8"/>
          <p:cNvSpPr txBox="1"/>
          <p:nvPr/>
        </p:nvSpPr>
        <p:spPr>
          <a:xfrm>
            <a:off x="1" y="9496446"/>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1</a:t>
            </a: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1 </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 name="Textfeld 1"/>
          <p:cNvSpPr txBox="1"/>
          <p:nvPr/>
        </p:nvSpPr>
        <p:spPr>
          <a:xfrm>
            <a:off x="282632" y="1992135"/>
            <a:ext cx="6312131" cy="490006"/>
          </a:xfrm>
          <a:prstGeom prst="rect">
            <a:avLst/>
          </a:prstGeom>
          <a:noFill/>
        </p:spPr>
        <p:txBody>
          <a:bodyPr wrap="square" rtlCol="0">
            <a:spAutoFit/>
          </a:bodyPr>
          <a:lstStyle/>
          <a:p>
            <a:pPr algn="just"/>
            <a:r>
              <a:rPr lang="de-DE" sz="13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Meine Erlebnisse in einem Satz (persönliches Zitat)</a:t>
            </a:r>
            <a:endParaRPr lang="de-DE" sz="1300" i="1" dirty="0">
              <a:solidFill>
                <a:srgbClr val="002060"/>
              </a:solidFill>
              <a:latin typeface="Roboto Condensed" panose="02000000000000000000" pitchFamily="2" charset="0"/>
              <a:ea typeface="Roboto Condensed" panose="02000000000000000000" pitchFamily="2" charset="0"/>
              <a:cs typeface="Arial" panose="020B0604020202020204" pitchFamily="34" charset="0"/>
            </a:endParaRPr>
          </a:p>
          <a:p>
            <a:pPr>
              <a:lnSpc>
                <a:spcPct val="107000"/>
              </a:lnSpc>
            </a:pP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My</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experiences</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in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one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sentence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 (personal </a:t>
            </a:r>
            <a:r>
              <a:rPr lang="de-DE" sz="1100" i="1" dirty="0" err="1"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quote</a:t>
            </a:r>
            <a:r>
              <a:rPr lang="de-DE" sz="1100" i="1" dirty="0" smtClean="0">
                <a:solidFill>
                  <a:srgbClr val="002060"/>
                </a:solidFill>
                <a:latin typeface="Roboto Condensed" panose="02000000000000000000" pitchFamily="2" charset="0"/>
                <a:ea typeface="Roboto Condensed" panose="02000000000000000000" pitchFamily="2" charset="0"/>
                <a:cs typeface="Arial" panose="020B0604020202020204" pitchFamily="34" charset="0"/>
              </a:rPr>
              <a:t>)</a:t>
            </a:r>
            <a:endParaRPr lang="de-DE" sz="1100" i="1" dirty="0">
              <a:solidFill>
                <a:srgbClr val="002060"/>
              </a:solidFill>
              <a:latin typeface="Roboto Condensed" panose="02000000000000000000" pitchFamily="2" charset="0"/>
              <a:ea typeface="Roboto Condensed" panose="02000000000000000000" pitchFamily="2" charset="0"/>
              <a:cs typeface="Arial" panose="020B0604020202020204" pitchFamily="34" charset="0"/>
            </a:endParaRPr>
          </a:p>
        </p:txBody>
      </p:sp>
      <p:sp>
        <p:nvSpPr>
          <p:cNvPr id="3" name="Textfeld 2"/>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Textfeld 12"/>
          <p:cNvSpPr txBox="1"/>
          <p:nvPr/>
        </p:nvSpPr>
        <p:spPr>
          <a:xfrm>
            <a:off x="248189" y="2545939"/>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Die </a:t>
            </a:r>
            <a:r>
              <a:rPr lang="de-DE" sz="1400" b="1" i="1" dirty="0">
                <a:latin typeface="Roboto Condensed" panose="02000000000000000000" pitchFamily="2" charset="0"/>
                <a:ea typeface="Roboto Condensed" panose="02000000000000000000" pitchFamily="2" charset="0"/>
                <a:cs typeface="Arial" panose="020B0604020202020204" pitchFamily="34" charset="0"/>
              </a:rPr>
              <a:t>wichtigsten Fakten zu meiner Vorbereitung und Ankunft</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a:t>
            </a:r>
          </a:p>
          <a:p>
            <a:pPr>
              <a:lnSpc>
                <a:spcPct val="107000"/>
              </a:lnSpc>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most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important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facts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about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my</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preparations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and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arrival</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15" name="Rechteck 14"/>
          <p:cNvSpPr/>
          <p:nvPr/>
        </p:nvSpPr>
        <p:spPr>
          <a:xfrm>
            <a:off x="377149" y="4708599"/>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6" name="Textfeld 15"/>
          <p:cNvSpPr txBox="1"/>
          <p:nvPr/>
        </p:nvSpPr>
        <p:spPr>
          <a:xfrm>
            <a:off x="1244254" y="5577561"/>
            <a:ext cx="1064082" cy="523220"/>
          </a:xfrm>
          <a:prstGeom prst="rect">
            <a:avLst/>
          </a:prstGeom>
          <a:noFill/>
        </p:spPr>
        <p:txBody>
          <a:bodyPr wrap="square" rtlCol="0">
            <a:spAutoFit/>
          </a:bodyPr>
          <a:lstStyle/>
          <a:p>
            <a:pPr algn="ctr"/>
            <a:r>
              <a:rPr lang="de-DE" sz="1400" dirty="0" smtClean="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200" dirty="0" smtClean="0">
                <a:latin typeface="Roboto Condensed" panose="02000000000000000000" pitchFamily="2" charset="0"/>
                <a:ea typeface="Roboto Condensed" panose="02000000000000000000" pitchFamily="2" charset="0"/>
                <a:cs typeface="Arial" panose="020B0604020202020204" pitchFamily="34" charset="0"/>
              </a:rPr>
              <a:t>Picture</a:t>
            </a:r>
            <a:r>
              <a:rPr lang="de-DE" sz="1400" dirty="0" smtClean="0">
                <a:latin typeface="Roboto Condensed" panose="02000000000000000000" pitchFamily="2" charset="0"/>
                <a:ea typeface="Roboto Condensed" panose="02000000000000000000" pitchFamily="2" charset="0"/>
                <a:cs typeface="Arial" panose="020B0604020202020204" pitchFamily="34" charset="0"/>
              </a:rPr>
              <a:t> </a:t>
            </a:r>
            <a:endParaRPr lang="de-DE" sz="14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7" name="Textfeld 16"/>
          <p:cNvSpPr txBox="1"/>
          <p:nvPr/>
        </p:nvSpPr>
        <p:spPr>
          <a:xfrm>
            <a:off x="607116" y="7568043"/>
            <a:ext cx="5953204" cy="1074461"/>
          </a:xfrm>
          <a:prstGeom prst="rect">
            <a:avLst/>
          </a:prstGeom>
          <a:noFill/>
        </p:spPr>
        <p:txBody>
          <a:bodyPr wrap="square" rtlCol="0">
            <a:spAutoFit/>
          </a:bodyPr>
          <a:lstStyle/>
          <a:p>
            <a:pPr lvl="0">
              <a:lnSpc>
                <a:spcPct val="107000"/>
              </a:lnSpc>
              <a:spcAft>
                <a:spcPts val="0"/>
              </a:spcAft>
            </a:pPr>
            <a:r>
              <a:rPr lang="de-DE" sz="1400" b="1" i="1" dirty="0">
                <a:latin typeface="Roboto Condensed" panose="02000000000000000000" pitchFamily="2" charset="0"/>
                <a:ea typeface="Roboto Condensed" panose="02000000000000000000" pitchFamily="2" charset="0"/>
                <a:cs typeface="Arial" panose="020B0604020202020204" pitchFamily="34" charset="0"/>
              </a:rPr>
              <a:t>Das solltet Ihr über </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Jena und die EAH wissen…</a:t>
            </a:r>
          </a:p>
          <a:p>
            <a:pPr lvl="0">
              <a:lnSpc>
                <a:spcPct val="107000"/>
              </a:lnSpc>
              <a:spcAft>
                <a:spcPts val="0"/>
              </a:spcAft>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You</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should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know</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these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things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about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Jena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and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EAH …</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endParaRPr lang="de-DE" sz="1200"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8" name="Rechteck 17"/>
          <p:cNvSpPr/>
          <p:nvPr/>
        </p:nvSpPr>
        <p:spPr>
          <a:xfrm>
            <a:off x="3617690" y="4708599"/>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9" name="Textfeld 18"/>
          <p:cNvSpPr txBox="1"/>
          <p:nvPr/>
        </p:nvSpPr>
        <p:spPr>
          <a:xfrm>
            <a:off x="4484795" y="5577561"/>
            <a:ext cx="1064082" cy="523220"/>
          </a:xfrm>
          <a:prstGeom prst="rect">
            <a:avLst/>
          </a:prstGeom>
          <a:noFill/>
        </p:spPr>
        <p:txBody>
          <a:bodyPr wrap="square" rtlCol="0">
            <a:spAutoFit/>
          </a:bodyPr>
          <a:lstStyle/>
          <a:p>
            <a:pPr algn="ctr"/>
            <a:r>
              <a:rPr lang="de-DE" sz="1400" dirty="0" smtClean="0">
                <a:latin typeface="Arial" panose="020B0604020202020204" pitchFamily="34" charset="0"/>
                <a:cs typeface="Arial" panose="020B0604020202020204" pitchFamily="34" charset="0"/>
              </a:rPr>
              <a:t>Foto</a:t>
            </a:r>
          </a:p>
          <a:p>
            <a:pPr algn="ctr"/>
            <a:r>
              <a:rPr lang="de-DE" sz="1200" dirty="0" smtClean="0">
                <a:latin typeface="Arial" panose="020B0604020202020204" pitchFamily="34" charset="0"/>
                <a:cs typeface="Arial" panose="020B0604020202020204" pitchFamily="34" charset="0"/>
              </a:rPr>
              <a:t>Picture</a:t>
            </a:r>
            <a:r>
              <a:rPr lang="de-DE" sz="1400" dirty="0" smtClean="0">
                <a:latin typeface="Arial" panose="020B0604020202020204" pitchFamily="34" charset="0"/>
                <a:cs typeface="Arial" panose="020B0604020202020204" pitchFamily="34" charset="0"/>
              </a:rPr>
              <a:t> </a:t>
            </a:r>
            <a:endParaRPr lang="de-DE" sz="1400" dirty="0">
              <a:latin typeface="Arial" panose="020B0604020202020204" pitchFamily="34" charset="0"/>
              <a:cs typeface="Arial" panose="020B0604020202020204" pitchFamily="34" charset="0"/>
            </a:endParaRP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Tree>
    <p:extLst>
      <p:ext uri="{BB962C8B-B14F-4D97-AF65-F5344CB8AC3E}">
        <p14:creationId xmlns:p14="http://schemas.microsoft.com/office/powerpoint/2010/main" val="2293222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l="50232"/>
          <a:stretch>
            <a:fillRect/>
          </a:stretch>
        </p:blipFill>
        <p:spPr>
          <a:xfrm>
            <a:off x="1" y="8029184"/>
            <a:ext cx="1078260" cy="1876816"/>
          </a:xfrm>
          <a:prstGeom prst="rect">
            <a:avLst/>
          </a:prstGeom>
        </p:spPr>
      </p:pic>
      <p:sp>
        <p:nvSpPr>
          <p:cNvPr id="9" name="Textfeld 8"/>
          <p:cNvSpPr txBox="1"/>
          <p:nvPr/>
        </p:nvSpPr>
        <p:spPr>
          <a:xfrm>
            <a:off x="1" y="9487481"/>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2</a:t>
            </a: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2</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Textfeld 12"/>
          <p:cNvSpPr txBox="1"/>
          <p:nvPr/>
        </p:nvSpPr>
        <p:spPr>
          <a:xfrm>
            <a:off x="282632" y="1981780"/>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So besteht </a:t>
            </a:r>
            <a:r>
              <a:rPr lang="de-DE" sz="1400" b="1" i="1" dirty="0">
                <a:latin typeface="Roboto Condensed" panose="02000000000000000000" pitchFamily="2" charset="0"/>
                <a:ea typeface="Roboto Condensed" panose="02000000000000000000" pitchFamily="2" charset="0"/>
                <a:cs typeface="Arial" panose="020B0604020202020204" pitchFamily="34" charset="0"/>
              </a:rPr>
              <a:t>I</a:t>
            </a: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hr Euer Studium an der EAH…</a:t>
            </a:r>
          </a:p>
          <a:p>
            <a:pPr>
              <a:lnSpc>
                <a:spcPct val="107000"/>
              </a:lnSpc>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How</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to</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pass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your</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degree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EAH…</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15" name="Rechteck 14"/>
          <p:cNvSpPr/>
          <p:nvPr/>
        </p:nvSpPr>
        <p:spPr>
          <a:xfrm>
            <a:off x="389810" y="4905975"/>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6" name="Textfeld 15"/>
          <p:cNvSpPr txBox="1"/>
          <p:nvPr/>
        </p:nvSpPr>
        <p:spPr>
          <a:xfrm>
            <a:off x="1294207" y="5750833"/>
            <a:ext cx="1064082" cy="584775"/>
          </a:xfrm>
          <a:prstGeom prst="rect">
            <a:avLst/>
          </a:prstGeom>
          <a:noFill/>
        </p:spPr>
        <p:txBody>
          <a:bodyPr wrap="square" rtlCol="0">
            <a:spAutoFit/>
          </a:bodyPr>
          <a:lstStyle/>
          <a:p>
            <a:pPr algn="ctr"/>
            <a:r>
              <a:rPr lang="de-DE" sz="1600" dirty="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400" dirty="0">
                <a:latin typeface="Roboto Condensed" panose="02000000000000000000" pitchFamily="2" charset="0"/>
                <a:ea typeface="Roboto Condensed" panose="02000000000000000000" pitchFamily="2" charset="0"/>
                <a:cs typeface="Arial" panose="020B0604020202020204" pitchFamily="34" charset="0"/>
              </a:rPr>
              <a:t>Picture</a:t>
            </a:r>
            <a:r>
              <a:rPr lang="de-DE" sz="1600" dirty="0">
                <a:latin typeface="Roboto Condensed" panose="02000000000000000000" pitchFamily="2" charset="0"/>
                <a:ea typeface="Roboto Condensed" panose="02000000000000000000" pitchFamily="2" charset="0"/>
                <a:cs typeface="Arial" panose="020B0604020202020204" pitchFamily="34" charset="0"/>
              </a:rPr>
              <a:t> </a:t>
            </a:r>
          </a:p>
        </p:txBody>
      </p:sp>
      <p:sp>
        <p:nvSpPr>
          <p:cNvPr id="17" name="Textfeld 16"/>
          <p:cNvSpPr txBox="1"/>
          <p:nvPr/>
        </p:nvSpPr>
        <p:spPr>
          <a:xfrm>
            <a:off x="389810" y="7349402"/>
            <a:ext cx="5953204" cy="1074461"/>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Das ist das Beste, was mir in Jena passiert ist…</a:t>
            </a:r>
          </a:p>
          <a:p>
            <a:pPr lvl="0">
              <a:lnSpc>
                <a:spcPct val="107000"/>
              </a:lnSpc>
              <a:spcAft>
                <a:spcPts val="0"/>
              </a:spcAft>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best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thing</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that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happened</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to</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in Jena…</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endParaRPr lang="de-DE" sz="1200"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a:latin typeface="Roboto Condensed" panose="02000000000000000000" pitchFamily="2" charset="0"/>
              <a:ea typeface="Roboto Condensed" panose="02000000000000000000" pitchFamily="2" charset="0"/>
              <a:cs typeface="Arial" panose="020B0604020202020204" pitchFamily="34" charset="0"/>
            </a:endParaRPr>
          </a:p>
        </p:txBody>
      </p:sp>
      <p:sp>
        <p:nvSpPr>
          <p:cNvPr id="18" name="Rechteck 17"/>
          <p:cNvSpPr/>
          <p:nvPr/>
        </p:nvSpPr>
        <p:spPr>
          <a:xfrm>
            <a:off x="3701050" y="4905975"/>
            <a:ext cx="2861809" cy="2212936"/>
          </a:xfrm>
          <a:prstGeom prst="rect">
            <a:avLst/>
          </a:prstGeom>
          <a:solidFill>
            <a:schemeClr val="bg1">
              <a:alpha val="71000"/>
            </a:schemeClr>
          </a:solidFill>
          <a:ln w="2540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Roboto Condensed" panose="02000000000000000000" pitchFamily="2" charset="0"/>
              <a:ea typeface="Roboto Condensed" panose="02000000000000000000" pitchFamily="2" charset="0"/>
            </a:endParaRPr>
          </a:p>
        </p:txBody>
      </p:sp>
      <p:sp>
        <p:nvSpPr>
          <p:cNvPr id="19" name="Textfeld 18"/>
          <p:cNvSpPr txBox="1"/>
          <p:nvPr/>
        </p:nvSpPr>
        <p:spPr>
          <a:xfrm>
            <a:off x="4599913" y="5750833"/>
            <a:ext cx="1064082" cy="584775"/>
          </a:xfrm>
          <a:prstGeom prst="rect">
            <a:avLst/>
          </a:prstGeom>
          <a:noFill/>
        </p:spPr>
        <p:txBody>
          <a:bodyPr wrap="square" rtlCol="0">
            <a:spAutoFit/>
          </a:bodyPr>
          <a:lstStyle/>
          <a:p>
            <a:pPr algn="ctr"/>
            <a:r>
              <a:rPr lang="de-DE" sz="1600" dirty="0">
                <a:latin typeface="Roboto Condensed" panose="02000000000000000000" pitchFamily="2" charset="0"/>
                <a:ea typeface="Roboto Condensed" panose="02000000000000000000" pitchFamily="2" charset="0"/>
                <a:cs typeface="Arial" panose="020B0604020202020204" pitchFamily="34" charset="0"/>
              </a:rPr>
              <a:t>Foto</a:t>
            </a:r>
          </a:p>
          <a:p>
            <a:pPr algn="ctr"/>
            <a:r>
              <a:rPr lang="de-DE" sz="1400" dirty="0">
                <a:latin typeface="Roboto Condensed" panose="02000000000000000000" pitchFamily="2" charset="0"/>
                <a:ea typeface="Roboto Condensed" panose="02000000000000000000" pitchFamily="2" charset="0"/>
                <a:cs typeface="Arial" panose="020B0604020202020204" pitchFamily="34" charset="0"/>
              </a:rPr>
              <a:t>Picture</a:t>
            </a:r>
            <a:r>
              <a:rPr lang="de-DE" sz="1600" dirty="0">
                <a:latin typeface="Roboto Condensed" panose="02000000000000000000" pitchFamily="2" charset="0"/>
                <a:ea typeface="Roboto Condensed" panose="02000000000000000000" pitchFamily="2" charset="0"/>
                <a:cs typeface="Arial" panose="020B0604020202020204" pitchFamily="34" charset="0"/>
              </a:rPr>
              <a:t> </a:t>
            </a: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
        <p:nvSpPr>
          <p:cNvPr id="22" name="Textfeld 21"/>
          <p:cNvSpPr txBox="1"/>
          <p:nvPr/>
        </p:nvSpPr>
        <p:spPr>
          <a:xfrm>
            <a:off x="282632" y="3406034"/>
            <a:ext cx="6312131"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Die größte Herausforderung für mich war…</a:t>
            </a:r>
          </a:p>
          <a:p>
            <a:pPr>
              <a:lnSpc>
                <a:spcPct val="107000"/>
              </a:lnSpc>
            </a:pP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The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biggest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challenge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for</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me</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was…</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sp>
        <p:nvSpPr>
          <p:cNvPr id="24" name="Textfeld 23"/>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6" name="Gleichschenkliges Dreieck 25"/>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Tree>
    <p:extLst>
      <p:ext uri="{BB962C8B-B14F-4D97-AF65-F5344CB8AC3E}">
        <p14:creationId xmlns:p14="http://schemas.microsoft.com/office/powerpoint/2010/main" val="911560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l="50232"/>
          <a:stretch>
            <a:fillRect/>
          </a:stretch>
        </p:blipFill>
        <p:spPr>
          <a:xfrm>
            <a:off x="1" y="8029184"/>
            <a:ext cx="1078260" cy="1876816"/>
          </a:xfrm>
          <a:prstGeom prst="rect">
            <a:avLst/>
          </a:prstGeom>
        </p:spPr>
      </p:pic>
      <p:sp>
        <p:nvSpPr>
          <p:cNvPr id="9" name="Textfeld 8"/>
          <p:cNvSpPr txBox="1"/>
          <p:nvPr/>
        </p:nvSpPr>
        <p:spPr>
          <a:xfrm>
            <a:off x="1" y="9487481"/>
            <a:ext cx="762744" cy="400110"/>
          </a:xfrm>
          <a:prstGeom prst="rect">
            <a:avLst/>
          </a:prstGeom>
          <a:noFill/>
        </p:spPr>
        <p:txBody>
          <a:bodyPr wrap="square"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Seite </a:t>
            </a:r>
            <a:r>
              <a:rPr lang="de-DE" sz="1100" dirty="0">
                <a:solidFill>
                  <a:schemeClr val="bg1"/>
                </a:solidFill>
                <a:latin typeface="Roboto Condensed" panose="02000000000000000000" pitchFamily="2" charset="0"/>
                <a:ea typeface="Roboto Condensed" panose="02000000000000000000" pitchFamily="2" charset="0"/>
                <a:cs typeface="Arial" panose="020B0604020202020204" pitchFamily="34" charset="0"/>
              </a:rPr>
              <a:t>3</a:t>
            </a:r>
            <a:endPar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endParaRPr>
          </a:p>
          <a:p>
            <a:r>
              <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a:t>
            </a:r>
            <a:r>
              <a:rPr lang="de-DE" sz="9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age 3</a:t>
            </a:r>
            <a:endParaRPr lang="de-DE" sz="900" dirty="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7" name="Textfeld 16"/>
          <p:cNvSpPr txBox="1"/>
          <p:nvPr/>
        </p:nvSpPr>
        <p:spPr>
          <a:xfrm>
            <a:off x="282632" y="2108443"/>
            <a:ext cx="5953204" cy="889795"/>
          </a:xfrm>
          <a:prstGeom prst="rect">
            <a:avLst/>
          </a:prstGeom>
          <a:noFill/>
        </p:spPr>
        <p:txBody>
          <a:bodyPr wrap="square" rtlCol="0">
            <a:spAutoFit/>
          </a:bodyPr>
          <a:lstStyle/>
          <a:p>
            <a:pPr lvl="0">
              <a:lnSpc>
                <a:spcPct val="107000"/>
              </a:lnSpc>
              <a:spcAft>
                <a:spcPts val="0"/>
              </a:spcAft>
            </a:pPr>
            <a:r>
              <a:rPr lang="de-DE" sz="1400" b="1" i="1" dirty="0" smtClean="0">
                <a:latin typeface="Roboto Condensed" panose="02000000000000000000" pitchFamily="2" charset="0"/>
                <a:ea typeface="Roboto Condensed" panose="02000000000000000000" pitchFamily="2" charset="0"/>
                <a:cs typeface="Arial" panose="020B0604020202020204" pitchFamily="34" charset="0"/>
              </a:rPr>
              <a:t>Meine wichtigsten Eindrücke…</a:t>
            </a:r>
          </a:p>
          <a:p>
            <a:pPr lvl="0">
              <a:lnSpc>
                <a:spcPct val="107000"/>
              </a:lnSpc>
              <a:spcAft>
                <a:spcPts val="0"/>
              </a:spcAft>
            </a:pP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My</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most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important</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 </a:t>
            </a:r>
            <a:r>
              <a:rPr lang="de-DE" sz="1200" b="1" i="1" dirty="0" err="1" smtClean="0">
                <a:latin typeface="Roboto Condensed" panose="02000000000000000000" pitchFamily="2" charset="0"/>
                <a:ea typeface="Roboto Condensed" panose="02000000000000000000" pitchFamily="2" charset="0"/>
                <a:cs typeface="Arial" panose="020B0604020202020204" pitchFamily="34" charset="0"/>
              </a:rPr>
              <a:t>impressions</a:t>
            </a:r>
            <a:r>
              <a:rPr lang="de-DE" sz="1200" b="1" i="1" dirty="0" smtClean="0">
                <a:latin typeface="Roboto Condensed" panose="02000000000000000000" pitchFamily="2" charset="0"/>
                <a:ea typeface="Roboto Condensed" panose="02000000000000000000" pitchFamily="2" charset="0"/>
                <a:cs typeface="Arial" panose="020B0604020202020204" pitchFamily="34" charset="0"/>
              </a:rPr>
              <a:t>…</a:t>
            </a:r>
            <a:endParaRPr lang="de-DE" sz="1200" b="1" i="1" dirty="0">
              <a:latin typeface="Roboto Condensed" panose="02000000000000000000" pitchFamily="2" charset="0"/>
              <a:ea typeface="Roboto Condensed" panose="02000000000000000000" pitchFamily="2" charset="0"/>
              <a:cs typeface="Arial" panose="020B0604020202020204" pitchFamily="34" charset="0"/>
            </a:endParaRPr>
          </a:p>
          <a:p>
            <a:pPr algn="just"/>
            <a:endParaRPr lang="de-DE" sz="1200" dirty="0" smtClean="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200" dirty="0" smtClean="0">
                <a:latin typeface="Roboto Condensed" panose="02000000000000000000" pitchFamily="2" charset="0"/>
                <a:ea typeface="Roboto Condensed" panose="02000000000000000000" pitchFamily="2" charset="0"/>
                <a:cs typeface="Arial" panose="020B0604020202020204" pitchFamily="34" charset="0"/>
              </a:rPr>
              <a:t>Text…</a:t>
            </a:r>
          </a:p>
        </p:txBody>
      </p:sp>
      <p:pic>
        <p:nvPicPr>
          <p:cNvPr id="20" name="Grafik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5744" y="284919"/>
            <a:ext cx="1499975" cy="582527"/>
          </a:xfrm>
          <a:prstGeom prst="rect">
            <a:avLst/>
          </a:prstGeom>
        </p:spPr>
      </p:pic>
      <p:sp>
        <p:nvSpPr>
          <p:cNvPr id="11" name="Textfeld 10"/>
          <p:cNvSpPr txBox="1"/>
          <p:nvPr/>
        </p:nvSpPr>
        <p:spPr>
          <a:xfrm>
            <a:off x="282632" y="1450694"/>
            <a:ext cx="4765963" cy="553998"/>
          </a:xfrm>
          <a:prstGeom prst="rect">
            <a:avLst/>
          </a:prstGeom>
          <a:noFill/>
        </p:spPr>
        <p:txBody>
          <a:bodyPr wrap="square" rtlCol="0">
            <a:spAutoFit/>
          </a:bodyPr>
          <a:lstStyle/>
          <a:p>
            <a:r>
              <a:rPr lang="de-DE" sz="1600" b="1" dirty="0" smtClean="0">
                <a:solidFill>
                  <a:srgbClr val="003366"/>
                </a:solidFill>
                <a:latin typeface="Roboto Condensed" panose="02000000000000000000" pitchFamily="2" charset="0"/>
                <a:ea typeface="Roboto Condensed" panose="02000000000000000000" pitchFamily="2" charset="0"/>
                <a:cs typeface="Arial" panose="020B0604020202020204" pitchFamily="34" charset="0"/>
              </a:rPr>
              <a:t>Erfahrungsbericht</a:t>
            </a:r>
          </a:p>
          <a:p>
            <a:r>
              <a:rPr lang="de-DE" sz="1400" b="1" dirty="0"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Experience </a:t>
            </a:r>
            <a:r>
              <a:rPr lang="de-DE" sz="1400" b="1" dirty="0" err="1" smtClean="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rPr>
              <a:t>report</a:t>
            </a:r>
            <a:endParaRPr lang="de-DE" sz="1400" b="1" dirty="0">
              <a:solidFill>
                <a:srgbClr val="003366"/>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2" name="Textfeld 1"/>
          <p:cNvSpPr txBox="1"/>
          <p:nvPr/>
        </p:nvSpPr>
        <p:spPr>
          <a:xfrm>
            <a:off x="282632" y="7690387"/>
            <a:ext cx="3498112" cy="523220"/>
          </a:xfrm>
          <a:prstGeom prst="rect">
            <a:avLst/>
          </a:prstGeom>
          <a:noFill/>
        </p:spPr>
        <p:txBody>
          <a:bodyPr wrap="square" rtlCol="0">
            <a:spAutoFit/>
          </a:bodyPr>
          <a:lstStyle/>
          <a:p>
            <a:pPr algn="just"/>
            <a:r>
              <a:rPr lang="de-DE" sz="1400" dirty="0">
                <a:latin typeface="Roboto Condensed" panose="02000000000000000000" pitchFamily="2" charset="0"/>
                <a:ea typeface="Roboto Condensed" panose="02000000000000000000" pitchFamily="2" charset="0"/>
                <a:cs typeface="Arial" panose="020B0604020202020204" pitchFamily="34" charset="0"/>
              </a:rPr>
              <a:t>(Folie duplizieren und weitere Seiten </a:t>
            </a:r>
            <a:r>
              <a:rPr lang="de-DE" sz="1400" dirty="0" smtClean="0">
                <a:latin typeface="Roboto Condensed" panose="02000000000000000000" pitchFamily="2" charset="0"/>
                <a:ea typeface="Roboto Condensed" panose="02000000000000000000" pitchFamily="2" charset="0"/>
                <a:cs typeface="Arial" panose="020B0604020202020204" pitchFamily="34" charset="0"/>
              </a:rPr>
              <a:t>erstellen.)</a:t>
            </a:r>
            <a:endParaRPr lang="de-DE" sz="1400" dirty="0">
              <a:latin typeface="Roboto Condensed" panose="02000000000000000000" pitchFamily="2" charset="0"/>
              <a:ea typeface="Roboto Condensed" panose="02000000000000000000" pitchFamily="2" charset="0"/>
              <a:cs typeface="Arial" panose="020B0604020202020204" pitchFamily="34" charset="0"/>
            </a:endParaRPr>
          </a:p>
          <a:p>
            <a:pPr algn="just"/>
            <a:r>
              <a:rPr lang="de-DE" sz="1400" dirty="0" smtClean="0">
                <a:latin typeface="Roboto Condensed Light" panose="02000000000000000000" pitchFamily="2" charset="0"/>
                <a:ea typeface="Roboto Condensed Light" panose="02000000000000000000" pitchFamily="2" charset="0"/>
                <a:cs typeface="Arial" panose="020B0604020202020204" pitchFamily="34" charset="0"/>
              </a:rPr>
              <a:t>(</a:t>
            </a:r>
            <a:r>
              <a:rPr lang="de-DE" sz="1400" dirty="0" err="1" smtClean="0">
                <a:latin typeface="Roboto Condensed Light" panose="02000000000000000000" pitchFamily="2" charset="0"/>
                <a:ea typeface="Roboto Condensed Light" panose="02000000000000000000" pitchFamily="2" charset="0"/>
                <a:cs typeface="Arial" panose="020B0604020202020204" pitchFamily="34" charset="0"/>
              </a:rPr>
              <a:t>D</a:t>
            </a:r>
            <a:r>
              <a:rPr lang="de-DE" sz="1200" dirty="0" err="1" smtClean="0">
                <a:latin typeface="Roboto Condensed Light" panose="02000000000000000000" pitchFamily="2" charset="0"/>
                <a:ea typeface="Roboto Condensed Light" panose="02000000000000000000" pitchFamily="2" charset="0"/>
                <a:cs typeface="Arial" panose="020B0604020202020204" pitchFamily="34" charset="0"/>
              </a:rPr>
              <a:t>uplicate</a:t>
            </a:r>
            <a:r>
              <a:rPr lang="de-DE" sz="1200" dirty="0" smtClean="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slide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and</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create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a:latin typeface="Roboto Condensed Light" panose="02000000000000000000" pitchFamily="2" charset="0"/>
                <a:ea typeface="Roboto Condensed Light" panose="02000000000000000000" pitchFamily="2" charset="0"/>
                <a:cs typeface="Arial" panose="020B0604020202020204" pitchFamily="34" charset="0"/>
              </a:rPr>
              <a:t>more</a:t>
            </a:r>
            <a:r>
              <a:rPr lang="de-DE" sz="1200" dirty="0">
                <a:latin typeface="Roboto Condensed Light" panose="02000000000000000000" pitchFamily="2" charset="0"/>
                <a:ea typeface="Roboto Condensed Light" panose="02000000000000000000" pitchFamily="2" charset="0"/>
                <a:cs typeface="Arial" panose="020B0604020202020204" pitchFamily="34" charset="0"/>
              </a:rPr>
              <a:t> </a:t>
            </a:r>
            <a:r>
              <a:rPr lang="de-DE" sz="1200" dirty="0" err="1" smtClean="0">
                <a:latin typeface="Roboto Condensed Light" panose="02000000000000000000" pitchFamily="2" charset="0"/>
                <a:ea typeface="Roboto Condensed Light" panose="02000000000000000000" pitchFamily="2" charset="0"/>
                <a:cs typeface="Arial" panose="020B0604020202020204" pitchFamily="34" charset="0"/>
              </a:rPr>
              <a:t>pages</a:t>
            </a:r>
            <a:r>
              <a:rPr lang="de-DE" sz="1200" dirty="0" smtClean="0">
                <a:latin typeface="Roboto Condensed Light" panose="02000000000000000000" pitchFamily="2" charset="0"/>
                <a:ea typeface="Roboto Condensed Light" panose="02000000000000000000" pitchFamily="2" charset="0"/>
                <a:cs typeface="Arial" panose="020B0604020202020204" pitchFamily="34" charset="0"/>
              </a:rPr>
              <a:t>.</a:t>
            </a:r>
            <a:r>
              <a:rPr lang="de-DE" sz="1400" dirty="0" smtClean="0">
                <a:latin typeface="Roboto Condensed Light" panose="02000000000000000000" pitchFamily="2" charset="0"/>
                <a:ea typeface="Roboto Condensed Light" panose="02000000000000000000" pitchFamily="2" charset="0"/>
                <a:cs typeface="Arial" panose="020B0604020202020204" pitchFamily="34" charset="0"/>
              </a:rPr>
              <a:t>)</a:t>
            </a:r>
            <a:endParaRPr lang="de-DE" sz="1400" dirty="0">
              <a:latin typeface="Roboto Condensed Light" panose="02000000000000000000" pitchFamily="2" charset="0"/>
              <a:ea typeface="Roboto Condensed Light" panose="02000000000000000000" pitchFamily="2" charset="0"/>
              <a:cs typeface="Arial" panose="020B0604020202020204" pitchFamily="34" charset="0"/>
            </a:endParaRPr>
          </a:p>
        </p:txBody>
      </p:sp>
      <p:sp>
        <p:nvSpPr>
          <p:cNvPr id="13" name="Gleichschenkliges Dreieck 12"/>
          <p:cNvSpPr/>
          <p:nvPr/>
        </p:nvSpPr>
        <p:spPr>
          <a:xfrm rot="21402315">
            <a:off x="-1833063" y="-1292995"/>
            <a:ext cx="6590967" cy="2657088"/>
          </a:xfrm>
          <a:prstGeom prst="triangle">
            <a:avLst/>
          </a:prstGeom>
          <a:solidFill>
            <a:schemeClr val="accent5">
              <a:lumMod val="50000"/>
              <a:alpha val="9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62838" y="121084"/>
            <a:ext cx="4320493" cy="1300356"/>
          </a:xfrm>
          <a:prstGeom prst="rect">
            <a:avLst/>
          </a:prstGeom>
          <a:noFill/>
        </p:spPr>
        <p:txBody>
          <a:bodyPr wrap="square" numCol="1" rtlCol="0">
            <a:spAutoFit/>
          </a:bodyPr>
          <a:lstStyle/>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Vorname &amp; Name:</a:t>
            </a:r>
          </a:p>
          <a:p>
            <a:r>
              <a:rPr lang="de-DE" sz="800" dirty="0" err="1">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urname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&amp;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name</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Studiengang:</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programme</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p>
          <a:p>
            <a:r>
              <a:rPr lang="de-DE" sz="105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Heimatland:</a:t>
            </a:r>
          </a:p>
          <a:p>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Home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country</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a:p>
            <a:r>
              <a:rPr lang="de-DE" sz="1100" dirty="0" smtClean="0">
                <a:solidFill>
                  <a:schemeClr val="bg1"/>
                </a:solidFill>
                <a:latin typeface="Roboto Condensed" panose="02000000000000000000" pitchFamily="2" charset="0"/>
                <a:ea typeface="Roboto Condensed" panose="02000000000000000000" pitchFamily="2" charset="0"/>
                <a:cs typeface="Arial" panose="020B0604020202020204" pitchFamily="34" charset="0"/>
              </a:rPr>
              <a:t>Zeitraum des Studiums:</a:t>
            </a:r>
          </a:p>
          <a:p>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Period</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of</a:t>
            </a:r>
            <a:r>
              <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 </a:t>
            </a:r>
            <a:r>
              <a:rPr lang="de-DE" sz="800" dirty="0" err="1"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rPr>
              <a:t>studying</a:t>
            </a:r>
            <a:endParaRPr lang="de-DE" sz="800" dirty="0" smtClean="0">
              <a:solidFill>
                <a:schemeClr val="bg1"/>
              </a:solidFill>
              <a:latin typeface="Roboto Condensed Light" panose="02000000000000000000" pitchFamily="2" charset="0"/>
              <a:ea typeface="Roboto Condensed Light" panose="02000000000000000000" pitchFamily="2" charset="0"/>
              <a:cs typeface="Arial" panose="020B0604020202020204" pitchFamily="34" charset="0"/>
            </a:endParaRPr>
          </a:p>
        </p:txBody>
      </p:sp>
    </p:spTree>
    <p:extLst>
      <p:ext uri="{BB962C8B-B14F-4D97-AF65-F5344CB8AC3E}">
        <p14:creationId xmlns:p14="http://schemas.microsoft.com/office/powerpoint/2010/main" val="238064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832</Words>
  <Application>Microsoft Office PowerPoint</Application>
  <PresentationFormat>A4-Papier (210 x 297 mm)</PresentationFormat>
  <Paragraphs>120</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vt:i4>
      </vt:variant>
    </vt:vector>
  </HeadingPairs>
  <TitlesOfParts>
    <vt:vector size="10" baseType="lpstr">
      <vt:lpstr>Arial</vt:lpstr>
      <vt:lpstr>Calibri</vt:lpstr>
      <vt:lpstr>Calibri Light</vt:lpstr>
      <vt:lpstr>Roboto Condensed</vt:lpstr>
      <vt:lpstr>Roboto Condensed Light</vt:lpstr>
      <vt:lpstr>Office</vt:lpstr>
      <vt:lpstr>PowerPoint-Präsentation</vt:lpstr>
      <vt:lpstr>PowerPoint-Präsentation</vt:lpstr>
      <vt:lpstr>PowerPoint-Präsentation</vt:lpstr>
      <vt:lpstr>PowerPoint-Präsentation</vt:lpstr>
    </vt:vector>
  </TitlesOfParts>
  <Company>Ernst-Abbe-Hochschule Jena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Hillmann, Julia</dc:creator>
  <cp:lastModifiedBy>Schäf, Robert</cp:lastModifiedBy>
  <cp:revision>59</cp:revision>
  <cp:lastPrinted>2023-12-04T15:30:17Z</cp:lastPrinted>
  <dcterms:created xsi:type="dcterms:W3CDTF">2022-03-04T09:43:00Z</dcterms:created>
  <dcterms:modified xsi:type="dcterms:W3CDTF">2024-11-21T14:18:07Z</dcterms:modified>
</cp:coreProperties>
</file>